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Lst>
  <p:sldSz cx="10388600" cy="78359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ing" id="{85D637F1-B89C-4F75-A787-C4238FDA80E2}">
          <p14:sldIdLst>
            <p14:sldId id="256"/>
          </p14:sldIdLst>
        </p14:section>
        <p14:section name="Building a Sustainable Foundation" id="{1589B29A-C59D-4964-8613-A3A9A56860FE}">
          <p14:sldIdLst>
            <p14:sldId id="257"/>
            <p14:sldId id="258"/>
            <p14:sldId id="259"/>
            <p14:sldId id="260"/>
            <p14:sldId id="261"/>
          </p14:sldIdLst>
        </p14:section>
        <p14:section name="Implementing Eco-Friendly Practices" id="{7D1D8C81-ACD0-4FAD-AC76-EB772D2AF84D}">
          <p14:sldIdLst>
            <p14:sldId id="262"/>
            <p14:sldId id="263"/>
            <p14:sldId id="264"/>
            <p14:sldId id="265"/>
            <p14:sldId id="266"/>
          </p14:sldIdLst>
        </p14:section>
        <p14:section name="Enhancing Operational Sustainability" id="{9B0F09CF-16AF-4138-A3BE-29AF55E1392B}">
          <p14:sldIdLst>
            <p14:sldId id="267"/>
            <p14:sldId id="268"/>
            <p14:sldId id="269"/>
            <p14:sldId id="270"/>
            <p14:sldId id="272"/>
          </p14:sldIdLst>
        </p14:section>
        <p14:section name="Ending" id="{98DF2F1C-781A-4156-866A-EC3AE9FF0505}">
          <p14:sldIdLst>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64" d="100"/>
          <a:sy n="64" d="100"/>
        </p:scale>
        <p:origin x="1088" y="1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hyperlink" Target="https://www.linkedin.com/in/ayon123/"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Sustainable%20checklist.docx" TargetMode="Externa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Go%20green%20measures.doc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Sustainable%20checklist.docx"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aankshhospitality.com/" TargetMode="Externa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5000" r="15000"/>
          <a:stretch>
            <a:fillRect/>
          </a:stretch>
        </p:blipFill>
        <p:spPr>
          <a:xfrm>
            <a:off x="0" y="0"/>
            <a:ext cx="10388600" cy="7835900"/>
          </a:xfrm>
          <a:prstGeom prst="rect">
            <a:avLst/>
          </a:prstGeom>
        </p:spPr>
      </p:pic>
      <p:sp>
        <p:nvSpPr>
          <p:cNvPr id="3" name="AutoShape 3"/>
          <p:cNvSpPr/>
          <p:nvPr/>
        </p:nvSpPr>
        <p:spPr>
          <a:xfrm>
            <a:off x="0" y="0"/>
            <a:ext cx="10388600" cy="7835900"/>
          </a:xfrm>
          <a:prstGeom prst="rect">
            <a:avLst/>
          </a:prstGeom>
          <a:solidFill>
            <a:srgbClr val="000000">
              <a:alpha val="0"/>
            </a:srgbClr>
          </a:solidFill>
        </p:spPr>
      </p:sp>
      <p:pic>
        <p:nvPicPr>
          <p:cNvPr id="4" name="Picture 4"/>
          <p:cNvPicPr>
            <a:picLocks noChangeAspect="1"/>
          </p:cNvPicPr>
          <p:nvPr/>
        </p:nvPicPr>
        <p:blipFill>
          <a:blip r:embed="rId3"/>
          <a:srcRect l="15000" r="15000"/>
          <a:stretch>
            <a:fillRect/>
          </a:stretch>
        </p:blipFill>
        <p:spPr>
          <a:xfrm>
            <a:off x="6743700" y="0"/>
            <a:ext cx="3632200" cy="7835900"/>
          </a:xfrm>
          <a:prstGeom prst="rect">
            <a:avLst/>
          </a:prstGeom>
        </p:spPr>
      </p:pic>
      <p:sp>
        <p:nvSpPr>
          <p:cNvPr id="5" name="AutoShape 5"/>
          <p:cNvSpPr/>
          <p:nvPr/>
        </p:nvSpPr>
        <p:spPr>
          <a:xfrm>
            <a:off x="609600" y="6845300"/>
            <a:ext cx="5207000" cy="228600"/>
          </a:xfrm>
          <a:prstGeom prst="rect">
            <a:avLst/>
          </a:prstGeom>
          <a:solidFill>
            <a:srgbClr val="000000">
              <a:alpha val="0"/>
            </a:srgbClr>
          </a:solidFill>
        </p:spPr>
      </p:sp>
      <p:sp>
        <p:nvSpPr>
          <p:cNvPr id="6" name="AutoShape 6"/>
          <p:cNvSpPr/>
          <p:nvPr/>
        </p:nvSpPr>
        <p:spPr>
          <a:xfrm>
            <a:off x="6743700" y="0"/>
            <a:ext cx="3632200" cy="7835900"/>
          </a:xfrm>
          <a:prstGeom prst="rect">
            <a:avLst/>
          </a:prstGeom>
          <a:solidFill>
            <a:srgbClr val="000000">
              <a:alpha val="0"/>
            </a:srgbClr>
          </a:solidFill>
        </p:spPr>
      </p:sp>
      <p:sp>
        <p:nvSpPr>
          <p:cNvPr id="7" name="AutoShape 7"/>
          <p:cNvSpPr/>
          <p:nvPr/>
        </p:nvSpPr>
        <p:spPr>
          <a:xfrm>
            <a:off x="3632200" y="762000"/>
            <a:ext cx="3111500" cy="0"/>
          </a:xfrm>
          <a:prstGeom prst="rect">
            <a:avLst/>
          </a:prstGeom>
          <a:solidFill>
            <a:srgbClr val="000000"/>
          </a:solidFill>
        </p:spPr>
      </p:sp>
      <p:sp>
        <p:nvSpPr>
          <p:cNvPr id="8" name="AutoShape 8"/>
          <p:cNvSpPr/>
          <p:nvPr/>
        </p:nvSpPr>
        <p:spPr>
          <a:xfrm>
            <a:off x="609600" y="1270000"/>
            <a:ext cx="5207000" cy="5803900"/>
          </a:xfrm>
          <a:prstGeom prst="rect">
            <a:avLst/>
          </a:prstGeom>
          <a:solidFill>
            <a:srgbClr val="00694C">
              <a:alpha val="0"/>
            </a:srgbClr>
          </a:solidFill>
        </p:spPr>
      </p:sp>
      <p:sp>
        <p:nvSpPr>
          <p:cNvPr id="9" name="TextBox 9"/>
          <p:cNvSpPr txBox="1"/>
          <p:nvPr/>
        </p:nvSpPr>
        <p:spPr>
          <a:xfrm>
            <a:off x="393700" y="1098567"/>
            <a:ext cx="6019800" cy="5467310"/>
          </a:xfrm>
          <a:prstGeom prst="rect">
            <a:avLst/>
          </a:prstGeom>
          <a:solidFill>
            <a:srgbClr val="000000">
              <a:alpha val="0"/>
            </a:srgbClr>
          </a:solidFill>
        </p:spPr>
        <p:txBody>
          <a:bodyPr lIns="0" tIns="0" rIns="0" bIns="0" rtlCol="0" anchor="ctr"/>
          <a:lstStyle/>
          <a:p>
            <a:pPr indent="0" algn="l">
              <a:lnSpc>
                <a:spcPct val="100000"/>
              </a:lnSpc>
              <a:defRPr/>
            </a:pPr>
            <a:r>
              <a:rPr lang="en-US" sz="6400">
                <a:solidFill>
                  <a:srgbClr val="00694C"/>
                </a:solidFill>
                <a:latin typeface="苹方-简"/>
              </a:rPr>
              <a:t>Sustainability in Hotel Industry</a:t>
            </a:r>
            <a:endParaRPr lang="en-US" sz="1100" dirty="0"/>
          </a:p>
        </p:txBody>
      </p:sp>
      <p:sp>
        <p:nvSpPr>
          <p:cNvPr id="10" name="TextBox 10"/>
          <p:cNvSpPr txBox="1"/>
          <p:nvPr/>
        </p:nvSpPr>
        <p:spPr>
          <a:xfrm>
            <a:off x="787400" y="5441951"/>
            <a:ext cx="6413500" cy="1803379"/>
          </a:xfrm>
          <a:prstGeom prst="rect">
            <a:avLst/>
          </a:prstGeom>
          <a:solidFill>
            <a:srgbClr val="000000">
              <a:alpha val="0"/>
            </a:srgbClr>
          </a:solidFill>
        </p:spPr>
        <p:txBody>
          <a:bodyPr lIns="0" tIns="0" rIns="0" bIns="0" rtlCol="0" anchor="ctr"/>
          <a:lstStyle/>
          <a:p>
            <a:pPr indent="0" algn="l">
              <a:lnSpc>
                <a:spcPct val="100000"/>
              </a:lnSpc>
              <a:defRPr/>
            </a:pPr>
            <a:r>
              <a:rPr lang="en-US" sz="1800" b="1" dirty="0">
                <a:solidFill>
                  <a:srgbClr val="00694C"/>
                </a:solidFill>
                <a:latin typeface="苹方-简"/>
              </a:rPr>
              <a:t>Presenter: </a:t>
            </a:r>
            <a:r>
              <a:rPr lang="en-US" b="1" dirty="0">
                <a:solidFill>
                  <a:srgbClr val="00694C"/>
                </a:solidFill>
                <a:latin typeface="苹方-简"/>
              </a:rPr>
              <a:t>Dr. Ayon Bhattacharya</a:t>
            </a:r>
          </a:p>
          <a:p>
            <a:pPr indent="0" algn="l">
              <a:lnSpc>
                <a:spcPct val="100000"/>
              </a:lnSpc>
              <a:defRPr/>
            </a:pPr>
            <a:endParaRPr lang="en-IN" dirty="0"/>
          </a:p>
          <a:p>
            <a:pPr indent="0" algn="l">
              <a:lnSpc>
                <a:spcPct val="100000"/>
              </a:lnSpc>
              <a:defRPr/>
            </a:pPr>
            <a:r>
              <a:rPr lang="en-IN" dirty="0"/>
              <a:t>Environmental talk with Dr Ayon Bhattacharya</a:t>
            </a:r>
          </a:p>
          <a:p>
            <a:pPr indent="0" algn="l">
              <a:lnSpc>
                <a:spcPct val="100000"/>
              </a:lnSpc>
              <a:defRPr/>
            </a:pPr>
            <a:r>
              <a:rPr lang="en-IN" dirty="0">
                <a:hlinkClick r:id="rId4"/>
              </a:rPr>
              <a:t>https://www.linkedin.com/in/ayon123/</a:t>
            </a:r>
            <a:endParaRPr lang="en-IN" dirty="0"/>
          </a:p>
          <a:p>
            <a:pPr indent="0" algn="l">
              <a:lnSpc>
                <a:spcPct val="100000"/>
              </a:lnSpc>
              <a:defRPr/>
            </a:pPr>
            <a:br>
              <a:rPr lang="en-IN" dirty="0"/>
            </a:br>
            <a:br>
              <a:rPr lang="en-IN" dirty="0"/>
            </a:br>
            <a:endParaRPr lang="en-IN" dirty="0"/>
          </a:p>
          <a:p>
            <a:pPr indent="0" algn="l">
              <a:lnSpc>
                <a:spcPct val="100000"/>
              </a:lnSpc>
              <a:defRPr/>
            </a:pPr>
            <a:endParaRPr lang="en-IN" dirty="0">
              <a:hlinkClick r:id="rId5" action="ppaction://hlinksldjump"/>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dirty="0"/>
          </a:p>
        </p:txBody>
      </p:sp>
      <p:pic>
        <p:nvPicPr>
          <p:cNvPr id="11" name="Picture 10">
            <a:extLst>
              <a:ext uri="{FF2B5EF4-FFF2-40B4-BE49-F238E27FC236}">
                <a16:creationId xmlns:a16="http://schemas.microsoft.com/office/drawing/2014/main" id="{C73CA81C-48C7-181B-E46D-EFED641A6E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2910" y="260350"/>
            <a:ext cx="2372290" cy="6455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a:stretch>
            <a:fillRect/>
          </a:stretch>
        </p:blipFill>
        <p:spPr>
          <a:xfrm>
            <a:off x="5410200" y="1016000"/>
            <a:ext cx="3810000" cy="3810000"/>
          </a:xfrm>
          <a:prstGeom prst="roundRect">
            <a:avLst>
              <a:gd name="adj" fmla="val 6000"/>
            </a:avLst>
          </a:prstGeom>
        </p:spPr>
      </p:pic>
      <p:sp>
        <p:nvSpPr>
          <p:cNvPr id="4" name="AutoShape 4"/>
          <p:cNvSpPr/>
          <p:nvPr/>
        </p:nvSpPr>
        <p:spPr>
          <a:xfrm>
            <a:off x="1016000" y="2120900"/>
            <a:ext cx="3810000" cy="1714500"/>
          </a:xfrm>
          <a:prstGeom prst="rect">
            <a:avLst/>
          </a:prstGeom>
          <a:solidFill>
            <a:srgbClr val="000000">
              <a:alpha val="0"/>
            </a:srgbClr>
          </a:solidFill>
        </p:spPr>
      </p:sp>
      <p:sp>
        <p:nvSpPr>
          <p:cNvPr id="5" name="AutoShape 5"/>
          <p:cNvSpPr/>
          <p:nvPr/>
        </p:nvSpPr>
        <p:spPr>
          <a:xfrm>
            <a:off x="5410200" y="1016000"/>
            <a:ext cx="3810000" cy="3810000"/>
          </a:xfrm>
          <a:prstGeom prst="rect">
            <a:avLst/>
          </a:prstGeom>
          <a:solidFill>
            <a:srgbClr val="000000">
              <a:alpha val="0"/>
            </a:srgbClr>
          </a:solidFill>
        </p:spPr>
      </p:sp>
      <p:sp>
        <p:nvSpPr>
          <p:cNvPr id="6" name="AutoShape 6"/>
          <p:cNvSpPr/>
          <p:nvPr/>
        </p:nvSpPr>
        <p:spPr>
          <a:xfrm>
            <a:off x="1016000" y="2095500"/>
            <a:ext cx="635000" cy="25400"/>
          </a:xfrm>
          <a:prstGeom prst="rect">
            <a:avLst/>
          </a:prstGeom>
          <a:solidFill>
            <a:srgbClr val="00694C"/>
          </a:solidFill>
        </p:spPr>
      </p:sp>
      <p:sp>
        <p:nvSpPr>
          <p:cNvPr id="7" name="TextBox 7"/>
          <p:cNvSpPr txBox="1"/>
          <p:nvPr/>
        </p:nvSpPr>
        <p:spPr>
          <a:xfrm>
            <a:off x="1016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Sustainable Furnishings and Amenities</a:t>
            </a:r>
            <a:endParaRPr lang="en-US" sz="1100"/>
          </a:p>
        </p:txBody>
      </p:sp>
      <p:sp>
        <p:nvSpPr>
          <p:cNvPr id="8" name="TextBox 8"/>
          <p:cNvSpPr txBox="1"/>
          <p:nvPr/>
        </p:nvSpPr>
        <p:spPr>
          <a:xfrm>
            <a:off x="1016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Eco-Conscious Material Sourcing</a:t>
            </a:r>
            <a:endParaRPr lang="en-US" sz="1100"/>
          </a:p>
        </p:txBody>
      </p:sp>
      <p:sp>
        <p:nvSpPr>
          <p:cNvPr id="9" name="TextBox 9"/>
          <p:cNvSpPr txBox="1"/>
          <p:nvPr/>
        </p:nvSpPr>
        <p:spPr>
          <a:xfrm>
            <a:off x="1016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Prioritize the use of furnishings made from renewable resources, such as FSC-certified wood and recycled metals, to significantly lower environmental impact while enhancing the aesthetic appeal and durability of hotel interiors.</a:t>
            </a:r>
            <a:endParaRPr lang="en-US" sz="1100"/>
          </a:p>
        </p:txBody>
      </p:sp>
      <p:pic>
        <p:nvPicPr>
          <p:cNvPr id="10" name="Picture 9">
            <a:extLst>
              <a:ext uri="{FF2B5EF4-FFF2-40B4-BE49-F238E27FC236}">
                <a16:creationId xmlns:a16="http://schemas.microsoft.com/office/drawing/2014/main" id="{6AD1BFDE-61EB-B790-2A4A-D0802DF72A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l="10000" r="10000"/>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1714500"/>
          </a:xfrm>
          <a:prstGeom prst="rect">
            <a:avLst/>
          </a:prstGeom>
          <a:solidFill>
            <a:srgbClr val="000000">
              <a:alpha val="0"/>
            </a:srgbClr>
          </a:solidFill>
        </p:spPr>
      </p:sp>
      <p:sp>
        <p:nvSpPr>
          <p:cNvPr id="5" name="AutoShape 5"/>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61000" y="2095500"/>
            <a:ext cx="635000" cy="25400"/>
          </a:xfrm>
          <a:prstGeom prst="rect">
            <a:avLst/>
          </a:prstGeom>
          <a:solidFill>
            <a:srgbClr val="00694C"/>
          </a:solidFill>
        </p:spPr>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Waste Management Solutions</a:t>
            </a:r>
            <a:endParaRPr lang="en-US" sz="1100"/>
          </a:p>
        </p:txBody>
      </p:sp>
      <p:sp>
        <p:nvSpPr>
          <p:cNvPr id="8" name="TextBox 8"/>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Comprehensive Waste Audits</a:t>
            </a:r>
            <a:endParaRPr lang="en-US" sz="1100"/>
          </a:p>
        </p:txBody>
      </p:sp>
      <p:sp>
        <p:nvSpPr>
          <p:cNvPr id="9" name="TextBox 9"/>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Conducting regular waste audits allows hotels to analyze the types and volumes of waste generated, enabling targeted strategies for reduction, recycling, and composting, ultimately enhancing sustainability efforts and operational efficiency.</a:t>
            </a:r>
            <a:endParaRPr lang="en-US" sz="1100"/>
          </a:p>
        </p:txBody>
      </p:sp>
      <p:pic>
        <p:nvPicPr>
          <p:cNvPr id="10" name="Picture 9">
            <a:extLst>
              <a:ext uri="{FF2B5EF4-FFF2-40B4-BE49-F238E27FC236}">
                <a16:creationId xmlns:a16="http://schemas.microsoft.com/office/drawing/2014/main" id="{241E2C67-F68D-4500-FDA5-F809BCB6A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0" y="0"/>
            <a:ext cx="10388600" cy="5854700"/>
          </a:xfrm>
          <a:prstGeom prst="rect">
            <a:avLst/>
          </a:prstGeom>
          <a:solidFill>
            <a:srgbClr val="000000">
              <a:alpha val="0"/>
            </a:srgbClr>
          </a:solidFill>
        </p:spPr>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Enhancing Operational Sustainability</a:t>
            </a:r>
            <a:endParaRPr lang="en-US" sz="110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3</a:t>
            </a:r>
            <a:endParaRPr lang="en-US" sz="1100"/>
          </a:p>
        </p:txBody>
      </p:sp>
      <p:pic>
        <p:nvPicPr>
          <p:cNvPr id="10" name="Picture 9">
            <a:extLst>
              <a:ext uri="{FF2B5EF4-FFF2-40B4-BE49-F238E27FC236}">
                <a16:creationId xmlns:a16="http://schemas.microsoft.com/office/drawing/2014/main" id="{6B410188-7749-4844-E560-7D45CFD36E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6500" y="6813550"/>
            <a:ext cx="2372290" cy="64553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000" r="6000"/>
          <a:stretch>
            <a:fillRect/>
          </a:stretch>
        </p:blipFill>
        <p:spPr>
          <a:xfrm>
            <a:off x="0" y="0"/>
            <a:ext cx="10388600" cy="6565900"/>
          </a:xfrm>
          <a:prstGeom prst="rect">
            <a:avLst/>
          </a:prstGeom>
        </p:spPr>
      </p:pic>
      <p:sp>
        <p:nvSpPr>
          <p:cNvPr id="3" name="AutoShape 3"/>
          <p:cNvSpPr/>
          <p:nvPr/>
        </p:nvSpPr>
        <p:spPr>
          <a:xfrm>
            <a:off x="0" y="0"/>
            <a:ext cx="10388600" cy="6565900"/>
          </a:xfrm>
          <a:prstGeom prst="rect">
            <a:avLst/>
          </a:prstGeom>
          <a:solidFill>
            <a:srgbClr val="ADEDDB"/>
          </a:solidFill>
        </p:spPr>
      </p:sp>
      <p:sp>
        <p:nvSpPr>
          <p:cNvPr id="4" name="AutoShape 4"/>
          <p:cNvSpPr/>
          <p:nvPr/>
        </p:nvSpPr>
        <p:spPr>
          <a:xfrm>
            <a:off x="762000" y="1549400"/>
            <a:ext cx="2743200" cy="4254500"/>
          </a:xfrm>
          <a:prstGeom prst="roundRect">
            <a:avLst>
              <a:gd name="adj" fmla="val 925"/>
            </a:avLst>
          </a:prstGeom>
          <a:solidFill>
            <a:srgbClr val="00694C"/>
          </a:solidFill>
        </p:spPr>
      </p:sp>
      <p:sp>
        <p:nvSpPr>
          <p:cNvPr id="5" name="AutoShape 5"/>
          <p:cNvSpPr/>
          <p:nvPr/>
        </p:nvSpPr>
        <p:spPr>
          <a:xfrm>
            <a:off x="3810000" y="1549400"/>
            <a:ext cx="2743200" cy="4254500"/>
          </a:xfrm>
          <a:prstGeom prst="roundRect">
            <a:avLst>
              <a:gd name="adj" fmla="val 925"/>
            </a:avLst>
          </a:prstGeom>
          <a:solidFill>
            <a:srgbClr val="D4F6EC"/>
          </a:solidFill>
        </p:spPr>
      </p:sp>
      <p:sp>
        <p:nvSpPr>
          <p:cNvPr id="6" name="AutoShape 6"/>
          <p:cNvSpPr/>
          <p:nvPr/>
        </p:nvSpPr>
        <p:spPr>
          <a:xfrm>
            <a:off x="6870700" y="1549400"/>
            <a:ext cx="2743200" cy="4254500"/>
          </a:xfrm>
          <a:prstGeom prst="roundRect">
            <a:avLst>
              <a:gd name="adj" fmla="val 925"/>
            </a:avLst>
          </a:prstGeom>
          <a:solidFill>
            <a:srgbClr val="00694C"/>
          </a:solidFill>
        </p:spPr>
      </p:sp>
      <p:sp>
        <p:nvSpPr>
          <p:cNvPr id="7" name="AutoShape 7"/>
          <p:cNvSpPr/>
          <p:nvPr/>
        </p:nvSpPr>
        <p:spPr>
          <a:xfrm>
            <a:off x="762000" y="5930900"/>
            <a:ext cx="2743200" cy="0"/>
          </a:xfrm>
          <a:prstGeom prst="rect">
            <a:avLst/>
          </a:prstGeom>
          <a:solidFill>
            <a:srgbClr val="000000"/>
          </a:solidFill>
        </p:spPr>
      </p:sp>
      <p:sp>
        <p:nvSpPr>
          <p:cNvPr id="8" name="AutoShape 8"/>
          <p:cNvSpPr/>
          <p:nvPr/>
        </p:nvSpPr>
        <p:spPr>
          <a:xfrm>
            <a:off x="3810000" y="5930900"/>
            <a:ext cx="2743200" cy="0"/>
          </a:xfrm>
          <a:prstGeom prst="rect">
            <a:avLst/>
          </a:prstGeom>
          <a:solidFill>
            <a:srgbClr val="000000"/>
          </a:solidFill>
        </p:spPr>
      </p:sp>
      <p:sp>
        <p:nvSpPr>
          <p:cNvPr id="9" name="AutoShape 9"/>
          <p:cNvSpPr/>
          <p:nvPr/>
        </p:nvSpPr>
        <p:spPr>
          <a:xfrm>
            <a:off x="6870700" y="5930900"/>
            <a:ext cx="2743200" cy="0"/>
          </a:xfrm>
          <a:prstGeom prst="rect">
            <a:avLst/>
          </a:prstGeom>
          <a:solidFill>
            <a:srgbClr val="000000"/>
          </a:solidFill>
        </p:spPr>
      </p:sp>
      <p:pic>
        <p:nvPicPr>
          <p:cNvPr id="10" name="Picture 10"/>
          <p:cNvPicPr>
            <a:picLocks noChangeAspect="1"/>
          </p:cNvPicPr>
          <p:nvPr/>
        </p:nvPicPr>
        <p:blipFill>
          <a:blip r:embed="rId3"/>
          <a:srcRect t="1000" b="1000"/>
          <a:stretch>
            <a:fillRect/>
          </a:stretch>
        </p:blipFill>
        <p:spPr>
          <a:xfrm>
            <a:off x="762000" y="1549400"/>
            <a:ext cx="2743200" cy="1536700"/>
          </a:xfrm>
          <a:prstGeom prst="roundRect">
            <a:avLst>
              <a:gd name="adj" fmla="val 1652"/>
            </a:avLst>
          </a:prstGeom>
        </p:spPr>
      </p:pic>
      <p:pic>
        <p:nvPicPr>
          <p:cNvPr id="11" name="Picture 11"/>
          <p:cNvPicPr>
            <a:picLocks noChangeAspect="1"/>
          </p:cNvPicPr>
          <p:nvPr/>
        </p:nvPicPr>
        <p:blipFill>
          <a:blip r:embed="rId4"/>
          <a:srcRect t="1000" b="1000"/>
          <a:stretch>
            <a:fillRect/>
          </a:stretch>
        </p:blipFill>
        <p:spPr>
          <a:xfrm>
            <a:off x="3810000" y="1549400"/>
            <a:ext cx="2743200" cy="1536700"/>
          </a:xfrm>
          <a:prstGeom prst="roundRect">
            <a:avLst>
              <a:gd name="adj" fmla="val 1652"/>
            </a:avLst>
          </a:prstGeom>
        </p:spPr>
      </p:pic>
      <p:pic>
        <p:nvPicPr>
          <p:cNvPr id="12" name="Picture 12"/>
          <p:cNvPicPr>
            <a:picLocks noChangeAspect="1"/>
          </p:cNvPicPr>
          <p:nvPr/>
        </p:nvPicPr>
        <p:blipFill>
          <a:blip r:embed="rId5"/>
          <a:srcRect t="29000" b="29000"/>
          <a:stretch>
            <a:fillRect/>
          </a:stretch>
        </p:blipFill>
        <p:spPr>
          <a:xfrm>
            <a:off x="6870700" y="1549400"/>
            <a:ext cx="2743200" cy="1536700"/>
          </a:xfrm>
          <a:prstGeom prst="roundRect">
            <a:avLst>
              <a:gd name="adj" fmla="val 1652"/>
            </a:avLst>
          </a:prstGeom>
        </p:spPr>
      </p:pic>
      <p:sp>
        <p:nvSpPr>
          <p:cNvPr id="13" name="TextBox 13"/>
          <p:cNvSpPr txBox="1"/>
          <p:nvPr/>
        </p:nvSpPr>
        <p:spPr>
          <a:xfrm>
            <a:off x="762000" y="533400"/>
            <a:ext cx="8864600" cy="482600"/>
          </a:xfrm>
          <a:prstGeom prst="rect">
            <a:avLst/>
          </a:prstGeom>
          <a:solidFill>
            <a:srgbClr val="000000">
              <a:alpha val="0"/>
            </a:srgbClr>
          </a:solidFill>
        </p:spPr>
        <p:txBody>
          <a:bodyPr lIns="0" tIns="0" rIns="0" bIns="0" rtlCol="0" anchor="ctr"/>
          <a:lstStyle/>
          <a:p>
            <a:pPr indent="0" algn="ctr">
              <a:lnSpc>
                <a:spcPct val="100000"/>
              </a:lnSpc>
              <a:defRPr/>
            </a:pPr>
            <a:r>
              <a:rPr lang="en-US" sz="3200" b="1">
                <a:solidFill>
                  <a:srgbClr val="00694C"/>
                </a:solidFill>
                <a:latin typeface="苹方-简"/>
              </a:rPr>
              <a:t>Sustainable Sourcing and Local Partnerships</a:t>
            </a:r>
            <a:endParaRPr lang="en-US" sz="1100"/>
          </a:p>
        </p:txBody>
      </p:sp>
      <p:sp>
        <p:nvSpPr>
          <p:cNvPr id="14" name="TextBox 14"/>
          <p:cNvSpPr txBox="1"/>
          <p:nvPr/>
        </p:nvSpPr>
        <p:spPr>
          <a:xfrm>
            <a:off x="914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Local Economic Empowerment</a:t>
            </a:r>
            <a:endParaRPr lang="en-US" sz="1100"/>
          </a:p>
        </p:txBody>
      </p:sp>
      <p:sp>
        <p:nvSpPr>
          <p:cNvPr id="15" name="TextBox 15"/>
          <p:cNvSpPr txBox="1"/>
          <p:nvPr/>
        </p:nvSpPr>
        <p:spPr>
          <a:xfrm>
            <a:off x="3962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Cultural Authenticity in Offerings</a:t>
            </a:r>
            <a:endParaRPr lang="en-US" sz="1100"/>
          </a:p>
        </p:txBody>
      </p:sp>
      <p:sp>
        <p:nvSpPr>
          <p:cNvPr id="16" name="TextBox 16"/>
          <p:cNvSpPr txBox="1"/>
          <p:nvPr/>
        </p:nvSpPr>
        <p:spPr>
          <a:xfrm>
            <a:off x="70231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Sustainability Marketing Advantage</a:t>
            </a:r>
            <a:endParaRPr lang="en-US" sz="1100"/>
          </a:p>
        </p:txBody>
      </p:sp>
      <p:sp>
        <p:nvSpPr>
          <p:cNvPr id="17" name="TextBox 17"/>
          <p:cNvSpPr txBox="1"/>
          <p:nvPr/>
        </p:nvSpPr>
        <p:spPr>
          <a:xfrm>
            <a:off x="914400" y="3949700"/>
            <a:ext cx="2438400" cy="14224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Engaging local suppliers not only strengthens community ties but also stimulates the local economy, ensuring that financial resources circulate within the community and support local livelihoods.</a:t>
            </a:r>
            <a:endParaRPr lang="en-US" sz="1100" dirty="0"/>
          </a:p>
        </p:txBody>
      </p:sp>
      <p:sp>
        <p:nvSpPr>
          <p:cNvPr id="18" name="TextBox 18"/>
          <p:cNvSpPr txBox="1"/>
          <p:nvPr/>
        </p:nvSpPr>
        <p:spPr>
          <a:xfrm>
            <a:off x="3962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Incorporating locally sourced products enhances the authenticity of hotel experiences, allowing guests to connect with the region's culture through food, crafts, and services that reflect local traditions.</a:t>
            </a:r>
            <a:endParaRPr lang="en-US" sz="1100" dirty="0"/>
          </a:p>
        </p:txBody>
      </p:sp>
      <p:sp>
        <p:nvSpPr>
          <p:cNvPr id="19" name="TextBox 19"/>
          <p:cNvSpPr txBox="1"/>
          <p:nvPr/>
        </p:nvSpPr>
        <p:spPr>
          <a:xfrm>
            <a:off x="7023100" y="3949700"/>
            <a:ext cx="2438400" cy="18542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Hotels that prioritize sustainable sourcing can effectively market themselves as eco-friendly destinations, attracting environmentally-conscious travelers and differentiating themselves in a competitive hospitality market.</a:t>
            </a:r>
            <a:endParaRPr lang="en-US" sz="1100" dirty="0"/>
          </a:p>
        </p:txBody>
      </p:sp>
      <p:pic>
        <p:nvPicPr>
          <p:cNvPr id="20" name="Picture 19">
            <a:extLst>
              <a:ext uri="{FF2B5EF4-FFF2-40B4-BE49-F238E27FC236}">
                <a16:creationId xmlns:a16="http://schemas.microsoft.com/office/drawing/2014/main" id="{BB2B6D74-EEA4-A839-DEE5-546BADCEFF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6500" y="6850763"/>
            <a:ext cx="2372290" cy="64553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8064500"/>
          </a:xfrm>
          <a:prstGeom prst="rect">
            <a:avLst/>
          </a:prstGeom>
          <a:solidFill>
            <a:srgbClr val="ADEDDB"/>
          </a:solidFill>
        </p:spPr>
      </p:sp>
      <p:sp>
        <p:nvSpPr>
          <p:cNvPr id="3" name="AutoShape 3"/>
          <p:cNvSpPr/>
          <p:nvPr/>
        </p:nvSpPr>
        <p:spPr>
          <a:xfrm>
            <a:off x="774700" y="2235200"/>
            <a:ext cx="4216400" cy="5334000"/>
          </a:xfrm>
          <a:prstGeom prst="roundRect">
            <a:avLst>
              <a:gd name="adj" fmla="val 3614"/>
            </a:avLst>
          </a:prstGeom>
          <a:solidFill>
            <a:srgbClr val="FFFFFF"/>
          </a:solidFill>
          <a:ln w="25400">
            <a:solidFill>
              <a:srgbClr val="000000">
                <a:alpha val="0"/>
              </a:srgbClr>
            </a:solidFill>
          </a:ln>
        </p:spPr>
      </p:sp>
      <p:sp>
        <p:nvSpPr>
          <p:cNvPr id="4" name="AutoShape 4"/>
          <p:cNvSpPr/>
          <p:nvPr/>
        </p:nvSpPr>
        <p:spPr>
          <a:xfrm>
            <a:off x="5384800" y="2120900"/>
            <a:ext cx="4216400" cy="5562600"/>
          </a:xfrm>
          <a:prstGeom prst="roundRect">
            <a:avLst>
              <a:gd name="adj" fmla="val 3614"/>
            </a:avLst>
          </a:prstGeom>
          <a:solidFill>
            <a:srgbClr val="FFFFFF"/>
          </a:solidFill>
          <a:ln w="25400">
            <a:solidFill>
              <a:srgbClr val="000000">
                <a:alpha val="0"/>
              </a:srgbClr>
            </a:solidFill>
          </a:ln>
        </p:spPr>
      </p:sp>
      <p:sp>
        <p:nvSpPr>
          <p:cNvPr id="5" name="TextBox 5"/>
          <p:cNvSpPr txBox="1"/>
          <p:nvPr/>
        </p:nvSpPr>
        <p:spPr>
          <a:xfrm>
            <a:off x="508000" y="762000"/>
            <a:ext cx="9372600" cy="8509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694C"/>
                </a:solidFill>
                <a:latin typeface="苹方-简"/>
              </a:rPr>
              <a:t>Transportation and Guest Mobility Options</a:t>
            </a:r>
            <a:endParaRPr lang="en-US" sz="1100"/>
          </a:p>
        </p:txBody>
      </p:sp>
      <p:sp>
        <p:nvSpPr>
          <p:cNvPr id="6" name="TextBox 6"/>
          <p:cNvSpPr txBox="1"/>
          <p:nvPr/>
        </p:nvSpPr>
        <p:spPr>
          <a:xfrm>
            <a:off x="1422400" y="2768600"/>
            <a:ext cx="2921000" cy="13843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Sustainable Transportation Partnerships</a:t>
            </a:r>
            <a:endParaRPr lang="en-US" sz="1100"/>
          </a:p>
        </p:txBody>
      </p:sp>
      <p:sp>
        <p:nvSpPr>
          <p:cNvPr id="7" name="TextBox 7"/>
          <p:cNvSpPr txBox="1"/>
          <p:nvPr/>
        </p:nvSpPr>
        <p:spPr>
          <a:xfrm>
            <a:off x="6019800" y="26543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Enhanced Guest Mobility Programs</a:t>
            </a:r>
            <a:endParaRPr lang="en-US" sz="1100"/>
          </a:p>
        </p:txBody>
      </p:sp>
      <p:sp>
        <p:nvSpPr>
          <p:cNvPr id="8" name="TextBox 8"/>
          <p:cNvSpPr txBox="1"/>
          <p:nvPr/>
        </p:nvSpPr>
        <p:spPr>
          <a:xfrm>
            <a:off x="1054100" y="4279900"/>
            <a:ext cx="3657600" cy="27559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Establishing collaborations with local transportation services can enhance guest mobility while promoting eco-friendly options. By offering discounts or passes for public transit, hotels can encourage guests to utilize buses and trains, reducing reliance on personal vehicles and minimizing overall carbon emissions during their stay.</a:t>
            </a:r>
            <a:endParaRPr lang="en-US" sz="1100" dirty="0"/>
          </a:p>
        </p:txBody>
      </p:sp>
      <p:sp>
        <p:nvSpPr>
          <p:cNvPr id="9" name="TextBox 9"/>
          <p:cNvSpPr txBox="1"/>
          <p:nvPr/>
        </p:nvSpPr>
        <p:spPr>
          <a:xfrm>
            <a:off x="5664200" y="3708400"/>
            <a:ext cx="3657600" cy="34417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Implementing comprehensive mobility programs that include shuttle services, e-bike rentals, and walking tours can significantly improve guest experiences. By providing easy access to sustainable transportation options, hotels not only promote environmental responsibility but also enrich the overall travel experience, fostering a deeper connection with the local community.</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hlinkClick r:id="rId2" action="ppaction://hlinkfile"/>
          </p:cNvPr>
          <p:cNvSpPr/>
          <p:nvPr/>
        </p:nvSpPr>
        <p:spPr>
          <a:xfrm>
            <a:off x="0" y="0"/>
            <a:ext cx="10388600" cy="5854700"/>
          </a:xfrm>
          <a:prstGeom prst="rect">
            <a:avLst/>
          </a:prstGeom>
          <a:solidFill>
            <a:srgbClr val="ADEDDB"/>
          </a:solidFill>
        </p:spPr>
        <p:txBody>
          <a:bodyPr/>
          <a:lstStyle/>
          <a:p>
            <a:endParaRPr lang="en-IN" dirty="0"/>
          </a:p>
        </p:txBody>
      </p:sp>
      <p:pic>
        <p:nvPicPr>
          <p:cNvPr id="3" name="Picture 3"/>
          <p:cNvPicPr>
            <a:picLocks noChangeAspect="1"/>
          </p:cNvPicPr>
          <p:nvPr/>
        </p:nvPicPr>
        <p:blipFill>
          <a:blip r:embed="rId3"/>
          <a:srcRect t="16000" b="16000"/>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1714500"/>
          </a:xfrm>
          <a:prstGeom prst="rect">
            <a:avLst/>
          </a:prstGeom>
          <a:solidFill>
            <a:srgbClr val="000000">
              <a:alpha val="0"/>
            </a:srgbClr>
          </a:solidFill>
        </p:spPr>
      </p:sp>
      <p:sp>
        <p:nvSpPr>
          <p:cNvPr id="5" name="AutoShape 5">
            <a:hlinkClick r:id="rId4" action="ppaction://hlinkfile"/>
          </p:cNvPr>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61000" y="2095500"/>
            <a:ext cx="635000" cy="25400"/>
          </a:xfrm>
          <a:prstGeom prst="rect">
            <a:avLst/>
          </a:prstGeom>
          <a:solidFill>
            <a:srgbClr val="00694C"/>
          </a:solidFill>
        </p:spPr>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Regular Energy Audits and Monitoring</a:t>
            </a:r>
            <a:endParaRPr lang="en-US" sz="1100"/>
          </a:p>
        </p:txBody>
      </p:sp>
      <p:sp>
        <p:nvSpPr>
          <p:cNvPr id="8" name="TextBox 8"/>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Continuous Improvement Framework</a:t>
            </a:r>
            <a:endParaRPr lang="en-US" sz="1100"/>
          </a:p>
        </p:txBody>
      </p:sp>
      <p:sp>
        <p:nvSpPr>
          <p:cNvPr id="9" name="TextBox 9"/>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Establish a structured framework for ongoing energy audits and monitoring that integrates feedback loops, allowing hotels to adapt and refine energy management strategies based on real-time data and evolving sustainability goals.</a:t>
            </a:r>
            <a:endParaRPr lang="en-US" sz="1100"/>
          </a:p>
        </p:txBody>
      </p:sp>
      <p:pic>
        <p:nvPicPr>
          <p:cNvPr id="10" name="Picture 9">
            <a:extLst>
              <a:ext uri="{FF2B5EF4-FFF2-40B4-BE49-F238E27FC236}">
                <a16:creationId xmlns:a16="http://schemas.microsoft.com/office/drawing/2014/main" id="{8264969E-CF71-726A-1E3A-A9AF4A0D37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4DD79-86BB-EDF9-DE92-7DE19D016744}"/>
            </a:ext>
          </a:extLst>
        </p:cNvPr>
        <p:cNvGrpSpPr/>
        <p:nvPr/>
      </p:nvGrpSpPr>
      <p:grpSpPr>
        <a:xfrm>
          <a:off x="0" y="0"/>
          <a:ext cx="0" cy="0"/>
          <a:chOff x="0" y="0"/>
          <a:chExt cx="0" cy="0"/>
        </a:xfrm>
      </p:grpSpPr>
      <p:sp>
        <p:nvSpPr>
          <p:cNvPr id="2" name="AutoShape 2">
            <a:hlinkClick r:id="rId2" action="ppaction://hlinkfile"/>
            <a:extLst>
              <a:ext uri="{FF2B5EF4-FFF2-40B4-BE49-F238E27FC236}">
                <a16:creationId xmlns:a16="http://schemas.microsoft.com/office/drawing/2014/main" id="{2DBFD794-3DB8-3F28-C4E2-7BC5E1EDE7FC}"/>
              </a:ext>
            </a:extLst>
          </p:cNvPr>
          <p:cNvSpPr/>
          <p:nvPr/>
        </p:nvSpPr>
        <p:spPr>
          <a:xfrm>
            <a:off x="0" y="0"/>
            <a:ext cx="10388600" cy="5854700"/>
          </a:xfrm>
          <a:prstGeom prst="rect">
            <a:avLst/>
          </a:prstGeom>
          <a:solidFill>
            <a:srgbClr val="ADEDDB"/>
          </a:solidFill>
        </p:spPr>
        <p:txBody>
          <a:bodyPr/>
          <a:lstStyle/>
          <a:p>
            <a:endParaRPr lang="en-IN" dirty="0"/>
          </a:p>
        </p:txBody>
      </p:sp>
      <p:sp>
        <p:nvSpPr>
          <p:cNvPr id="4" name="AutoShape 4">
            <a:extLst>
              <a:ext uri="{FF2B5EF4-FFF2-40B4-BE49-F238E27FC236}">
                <a16:creationId xmlns:a16="http://schemas.microsoft.com/office/drawing/2014/main" id="{D365FBBA-3CA8-223B-3443-69DBFDD8DF5E}"/>
              </a:ext>
            </a:extLst>
          </p:cNvPr>
          <p:cNvSpPr/>
          <p:nvPr/>
        </p:nvSpPr>
        <p:spPr>
          <a:xfrm>
            <a:off x="5461000" y="2120900"/>
            <a:ext cx="3810000" cy="1714500"/>
          </a:xfrm>
          <a:prstGeom prst="rect">
            <a:avLst/>
          </a:prstGeom>
          <a:solidFill>
            <a:srgbClr val="000000">
              <a:alpha val="0"/>
            </a:srgbClr>
          </a:solidFill>
        </p:spPr>
      </p:sp>
      <p:sp>
        <p:nvSpPr>
          <p:cNvPr id="6" name="AutoShape 6">
            <a:extLst>
              <a:ext uri="{FF2B5EF4-FFF2-40B4-BE49-F238E27FC236}">
                <a16:creationId xmlns:a16="http://schemas.microsoft.com/office/drawing/2014/main" id="{DF5FBD3C-6C4D-C6D7-9DDC-CD992F80B8DD}"/>
              </a:ext>
            </a:extLst>
          </p:cNvPr>
          <p:cNvSpPr/>
          <p:nvPr/>
        </p:nvSpPr>
        <p:spPr>
          <a:xfrm>
            <a:off x="5461000" y="2095500"/>
            <a:ext cx="635000" cy="25400"/>
          </a:xfrm>
          <a:prstGeom prst="rect">
            <a:avLst/>
          </a:prstGeom>
          <a:solidFill>
            <a:srgbClr val="00694C"/>
          </a:solidFill>
        </p:spPr>
      </p:sp>
      <p:sp>
        <p:nvSpPr>
          <p:cNvPr id="7" name="TextBox 7">
            <a:extLst>
              <a:ext uri="{FF2B5EF4-FFF2-40B4-BE49-F238E27FC236}">
                <a16:creationId xmlns:a16="http://schemas.microsoft.com/office/drawing/2014/main" id="{0224B25C-E433-71BC-409B-C7E328DAF29F}"/>
              </a:ext>
            </a:extLst>
          </p:cNvPr>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dirty="0">
                <a:solidFill>
                  <a:srgbClr val="00694C"/>
                </a:solidFill>
                <a:latin typeface="苹方-简"/>
              </a:rPr>
              <a:t>Checklist </a:t>
            </a:r>
            <a:endParaRPr lang="en-US" sz="1100" dirty="0"/>
          </a:p>
        </p:txBody>
      </p:sp>
      <p:sp>
        <p:nvSpPr>
          <p:cNvPr id="8" name="TextBox 8">
            <a:extLst>
              <a:ext uri="{FF2B5EF4-FFF2-40B4-BE49-F238E27FC236}">
                <a16:creationId xmlns:a16="http://schemas.microsoft.com/office/drawing/2014/main" id="{6B0EC4AD-1B4A-1DD0-2616-6AA88A989ABB}"/>
              </a:ext>
            </a:extLst>
          </p:cNvPr>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Continuous Improvement Framework</a:t>
            </a:r>
            <a:endParaRPr lang="en-US" sz="1100"/>
          </a:p>
        </p:txBody>
      </p:sp>
      <p:sp>
        <p:nvSpPr>
          <p:cNvPr id="9" name="TextBox 9">
            <a:extLst>
              <a:ext uri="{FF2B5EF4-FFF2-40B4-BE49-F238E27FC236}">
                <a16:creationId xmlns:a16="http://schemas.microsoft.com/office/drawing/2014/main" id="{9313097D-F4CC-DC25-BA3B-95331BF39C17}"/>
              </a:ext>
            </a:extLst>
          </p:cNvPr>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2400" b="1" dirty="0">
                <a:solidFill>
                  <a:srgbClr val="00694C"/>
                </a:solidFill>
                <a:latin typeface="苹方-简"/>
              </a:rPr>
              <a:t>50  pointer checklist to refer </a:t>
            </a:r>
            <a:endParaRPr lang="en-US" sz="2400" b="1" dirty="0"/>
          </a:p>
        </p:txBody>
      </p:sp>
      <p:pic>
        <p:nvPicPr>
          <p:cNvPr id="10" name="Picture 9">
            <a:extLst>
              <a:ext uri="{FF2B5EF4-FFF2-40B4-BE49-F238E27FC236}">
                <a16:creationId xmlns:a16="http://schemas.microsoft.com/office/drawing/2014/main" id="{1F334607-DFFF-A33F-FE94-2595F7DC1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extLst>
      <p:ext uri="{BB962C8B-B14F-4D97-AF65-F5344CB8AC3E}">
        <p14:creationId xmlns:p14="http://schemas.microsoft.com/office/powerpoint/2010/main" val="159147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000" r="3000"/>
          <a:stretch>
            <a:fillRect/>
          </a:stretch>
        </p:blipFill>
        <p:spPr>
          <a:xfrm>
            <a:off x="0" y="0"/>
            <a:ext cx="10388600" cy="5854700"/>
          </a:xfrm>
          <a:prstGeom prst="rect">
            <a:avLst/>
          </a:prstGeom>
        </p:spPr>
      </p:pic>
      <p:sp>
        <p:nvSpPr>
          <p:cNvPr id="3" name="AutoShape 3">
            <a:hlinkClick r:id="rId3" action="ppaction://hlinksldjump"/>
          </p:cNvPr>
          <p:cNvSpPr/>
          <p:nvPr/>
        </p:nvSpPr>
        <p:spPr>
          <a:xfrm>
            <a:off x="698500" y="488950"/>
            <a:ext cx="10388600" cy="5854700"/>
          </a:xfrm>
          <a:prstGeom prst="rect">
            <a:avLst/>
          </a:prstGeom>
          <a:solidFill>
            <a:srgbClr val="000000">
              <a:alpha val="0"/>
            </a:srgbClr>
          </a:solidFill>
        </p:spPr>
        <p:txBody>
          <a:bodyPr/>
          <a:lstStyle/>
          <a:p>
            <a:endParaRPr lang="en-IN" dirty="0"/>
          </a:p>
        </p:txBody>
      </p:sp>
      <p:pic>
        <p:nvPicPr>
          <p:cNvPr id="4" name="Picture 4"/>
          <p:cNvPicPr>
            <a:picLocks noChangeAspect="1"/>
          </p:cNvPicPr>
          <p:nvPr/>
        </p:nvPicPr>
        <p:blipFill>
          <a:blip r:embed="rId4"/>
          <a:srcRect l="11000" r="11000"/>
          <a:stretch>
            <a:fillRect/>
          </a:stretch>
        </p:blipFill>
        <p:spPr>
          <a:xfrm>
            <a:off x="6743700" y="0"/>
            <a:ext cx="3632200" cy="5854700"/>
          </a:xfrm>
          <a:prstGeom prst="rect">
            <a:avLst/>
          </a:prstGeom>
        </p:spPr>
      </p:pic>
      <p:sp>
        <p:nvSpPr>
          <p:cNvPr id="5" name="AutoShape 5"/>
          <p:cNvSpPr/>
          <p:nvPr/>
        </p:nvSpPr>
        <p:spPr>
          <a:xfrm>
            <a:off x="1016000" y="4267200"/>
            <a:ext cx="4546600" cy="241300"/>
          </a:xfrm>
          <a:prstGeom prst="rect">
            <a:avLst/>
          </a:prstGeom>
          <a:solidFill>
            <a:srgbClr val="000000">
              <a:alpha val="0"/>
            </a:srgbClr>
          </a:solidFill>
        </p:spPr>
      </p:sp>
      <p:sp>
        <p:nvSpPr>
          <p:cNvPr id="6" name="AutoShape 6"/>
          <p:cNvSpPr/>
          <p:nvPr/>
        </p:nvSpPr>
        <p:spPr>
          <a:xfrm>
            <a:off x="6743700" y="0"/>
            <a:ext cx="3632200" cy="5854700"/>
          </a:xfrm>
          <a:prstGeom prst="rect">
            <a:avLst/>
          </a:prstGeom>
          <a:solidFill>
            <a:srgbClr val="000000">
              <a:alpha val="0"/>
            </a:srgbClr>
          </a:solidFill>
        </p:spPr>
      </p:sp>
      <p:sp>
        <p:nvSpPr>
          <p:cNvPr id="7" name="TextBox 7"/>
          <p:cNvSpPr txBox="1"/>
          <p:nvPr/>
        </p:nvSpPr>
        <p:spPr>
          <a:xfrm>
            <a:off x="927100" y="2540000"/>
            <a:ext cx="5334000" cy="965200"/>
          </a:xfrm>
          <a:prstGeom prst="rect">
            <a:avLst/>
          </a:prstGeom>
          <a:solidFill>
            <a:srgbClr val="000000">
              <a:alpha val="0"/>
            </a:srgbClr>
          </a:solidFill>
        </p:spPr>
        <p:txBody>
          <a:bodyPr lIns="0" tIns="0" rIns="0" bIns="0" rtlCol="0" anchor="ctr"/>
          <a:lstStyle/>
          <a:p>
            <a:pPr indent="0" algn="l">
              <a:lnSpc>
                <a:spcPct val="100000"/>
              </a:lnSpc>
              <a:defRPr/>
            </a:pPr>
            <a:r>
              <a:rPr lang="en-US" sz="6400" dirty="0">
                <a:solidFill>
                  <a:srgbClr val="00694C"/>
                </a:solidFill>
                <a:latin typeface="苹方-简"/>
              </a:rPr>
              <a:t>Questions ???</a:t>
            </a:r>
            <a:endParaRPr lang="en-US" sz="1100" dirty="0"/>
          </a:p>
        </p:txBody>
      </p:sp>
      <p:sp>
        <p:nvSpPr>
          <p:cNvPr id="8" name="TextBox 8"/>
          <p:cNvSpPr txBox="1"/>
          <p:nvPr/>
        </p:nvSpPr>
        <p:spPr>
          <a:xfrm>
            <a:off x="1016000" y="4070350"/>
            <a:ext cx="4711700" cy="914400"/>
          </a:xfrm>
          <a:prstGeom prst="rect">
            <a:avLst/>
          </a:prstGeom>
          <a:solidFill>
            <a:srgbClr val="000000">
              <a:alpha val="0"/>
            </a:srgbClr>
          </a:solidFill>
        </p:spPr>
        <p:txBody>
          <a:bodyPr lIns="0" tIns="0" rIns="0" bIns="0" rtlCol="0" anchor="ctr"/>
          <a:lstStyle/>
          <a:p>
            <a:pPr indent="0" algn="l">
              <a:lnSpc>
                <a:spcPct val="100000"/>
              </a:lnSpc>
              <a:defRPr/>
            </a:pPr>
            <a:r>
              <a:rPr lang="en-US" sz="1600" b="1" dirty="0">
                <a:solidFill>
                  <a:srgbClr val="00694C"/>
                </a:solidFill>
                <a:latin typeface="苹方-简"/>
              </a:rPr>
              <a:t>Connect: Anjana Bhattacharya +91-8010088149 </a:t>
            </a:r>
          </a:p>
          <a:p>
            <a:pPr indent="0" algn="l">
              <a:lnSpc>
                <a:spcPct val="100000"/>
              </a:lnSpc>
              <a:defRPr/>
            </a:pPr>
            <a:r>
              <a:rPr lang="en-US" sz="1600" b="1" dirty="0">
                <a:solidFill>
                  <a:srgbClr val="00694C"/>
                </a:solidFill>
                <a:latin typeface="苹方-简"/>
              </a:rPr>
              <a:t>Website –</a:t>
            </a:r>
            <a:r>
              <a:rPr lang="en-US" sz="1600" dirty="0" err="1">
                <a:hlinkClick r:id="rId5"/>
              </a:rPr>
              <a:t>Aanksh</a:t>
            </a:r>
            <a:r>
              <a:rPr lang="en-US" sz="1600" dirty="0">
                <a:hlinkClick r:id="rId5"/>
              </a:rPr>
              <a:t> Hospitality – The one-stop solution for Hotels and Services</a:t>
            </a:r>
            <a:endParaRPr lang="en-US" sz="1600" b="1" dirty="0">
              <a:solidFill>
                <a:srgbClr val="00694C"/>
              </a:solidFill>
              <a:latin typeface="苹方-简"/>
            </a:endParaRPr>
          </a:p>
          <a:p>
            <a:pPr indent="0" algn="l">
              <a:lnSpc>
                <a:spcPct val="100000"/>
              </a:lnSpc>
              <a:defRPr/>
            </a:pPr>
            <a:r>
              <a:rPr lang="en-US" sz="1600" b="1" dirty="0">
                <a:solidFill>
                  <a:srgbClr val="00694C"/>
                </a:solidFill>
                <a:latin typeface="苹方-简"/>
              </a:rPr>
              <a:t>Email – info@aankshhospitality.com</a:t>
            </a:r>
          </a:p>
          <a:p>
            <a:pPr indent="0" algn="l">
              <a:lnSpc>
                <a:spcPct val="100000"/>
              </a:lnSpc>
              <a:defRPr/>
            </a:pPr>
            <a:endParaRPr lang="en-US" sz="1100" dirty="0"/>
          </a:p>
        </p:txBody>
      </p:sp>
      <p:pic>
        <p:nvPicPr>
          <p:cNvPr id="10" name="Picture 9">
            <a:extLst>
              <a:ext uri="{FF2B5EF4-FFF2-40B4-BE49-F238E27FC236}">
                <a16:creationId xmlns:a16="http://schemas.microsoft.com/office/drawing/2014/main" id="{FF9F595C-FB60-A796-A603-2E66DE1207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1100" y="6089308"/>
            <a:ext cx="3795779" cy="10328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0" y="0"/>
            <a:ext cx="10388600" cy="5854700"/>
          </a:xfrm>
          <a:prstGeom prst="rect">
            <a:avLst/>
          </a:prstGeom>
          <a:solidFill>
            <a:srgbClr val="000000">
              <a:alpha val="0"/>
            </a:srgbClr>
          </a:solidFill>
        </p:spPr>
        <p:txBody>
          <a:bodyPr/>
          <a:lstStyle/>
          <a:p>
            <a:endParaRPr lang="en-IN" dirty="0"/>
          </a:p>
        </p:txBody>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Building a Sustainable Foundation</a:t>
            </a:r>
            <a:endParaRPr lang="en-US" sz="1100" dirty="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1</a:t>
            </a:r>
            <a:endParaRPr lang="en-US" sz="1100"/>
          </a:p>
        </p:txBody>
      </p:sp>
      <p:pic>
        <p:nvPicPr>
          <p:cNvPr id="10" name="Picture 9">
            <a:extLst>
              <a:ext uri="{FF2B5EF4-FFF2-40B4-BE49-F238E27FC236}">
                <a16:creationId xmlns:a16="http://schemas.microsoft.com/office/drawing/2014/main" id="{52FFF920-6A7F-C285-390A-7D09D41FFC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000" r="7000"/>
          <a:stretch>
            <a:fillRect/>
          </a:stretch>
        </p:blipFill>
        <p:spPr>
          <a:xfrm>
            <a:off x="0" y="0"/>
            <a:ext cx="10388600" cy="6743700"/>
          </a:xfrm>
          <a:prstGeom prst="rect">
            <a:avLst/>
          </a:prstGeom>
        </p:spPr>
      </p:pic>
      <p:sp>
        <p:nvSpPr>
          <p:cNvPr id="3" name="AutoShape 3"/>
          <p:cNvSpPr/>
          <p:nvPr/>
        </p:nvSpPr>
        <p:spPr>
          <a:xfrm>
            <a:off x="0" y="0"/>
            <a:ext cx="10388600" cy="6743700"/>
          </a:xfrm>
          <a:prstGeom prst="rect">
            <a:avLst/>
          </a:prstGeom>
          <a:solidFill>
            <a:srgbClr val="000000">
              <a:alpha val="0"/>
            </a:srgbClr>
          </a:solidFill>
        </p:spPr>
      </p:sp>
      <p:sp>
        <p:nvSpPr>
          <p:cNvPr id="4" name="AutoShape 4"/>
          <p:cNvSpPr/>
          <p:nvPr/>
        </p:nvSpPr>
        <p:spPr>
          <a:xfrm>
            <a:off x="762000" y="1663700"/>
            <a:ext cx="2641600" cy="4305300"/>
          </a:xfrm>
          <a:prstGeom prst="roundRect">
            <a:avLst>
              <a:gd name="adj" fmla="val 1923"/>
            </a:avLst>
          </a:prstGeom>
          <a:solidFill>
            <a:srgbClr val="A9DFD0"/>
          </a:solidFill>
          <a:ln w="25400">
            <a:solidFill>
              <a:srgbClr val="000000">
                <a:alpha val="1961"/>
              </a:srgbClr>
            </a:solidFill>
          </a:ln>
        </p:spPr>
      </p:sp>
      <p:sp>
        <p:nvSpPr>
          <p:cNvPr id="5" name="AutoShape 5"/>
          <p:cNvSpPr/>
          <p:nvPr/>
        </p:nvSpPr>
        <p:spPr>
          <a:xfrm>
            <a:off x="3860800" y="1663700"/>
            <a:ext cx="2641600" cy="4305300"/>
          </a:xfrm>
          <a:prstGeom prst="roundRect">
            <a:avLst>
              <a:gd name="adj" fmla="val 1923"/>
            </a:avLst>
          </a:prstGeom>
          <a:solidFill>
            <a:srgbClr val="D4F6EC"/>
          </a:solidFill>
          <a:ln w="25400">
            <a:solidFill>
              <a:srgbClr val="000000">
                <a:alpha val="1569"/>
              </a:srgbClr>
            </a:solidFill>
          </a:ln>
        </p:spPr>
      </p:sp>
      <p:sp>
        <p:nvSpPr>
          <p:cNvPr id="6" name="AutoShape 6"/>
          <p:cNvSpPr/>
          <p:nvPr/>
        </p:nvSpPr>
        <p:spPr>
          <a:xfrm>
            <a:off x="6972300" y="1663700"/>
            <a:ext cx="2641600" cy="4305300"/>
          </a:xfrm>
          <a:prstGeom prst="roundRect">
            <a:avLst>
              <a:gd name="adj" fmla="val 1923"/>
            </a:avLst>
          </a:prstGeom>
          <a:solidFill>
            <a:srgbClr val="A9DFD0"/>
          </a:solidFill>
          <a:ln w="25400">
            <a:solidFill>
              <a:srgbClr val="000000">
                <a:alpha val="1961"/>
              </a:srgbClr>
            </a:solidFill>
          </a:ln>
        </p:spPr>
      </p:sp>
      <p:sp>
        <p:nvSpPr>
          <p:cNvPr id="7" name="AutoShape 7"/>
          <p:cNvSpPr/>
          <p:nvPr/>
        </p:nvSpPr>
        <p:spPr>
          <a:xfrm>
            <a:off x="762000" y="1866900"/>
            <a:ext cx="0" cy="711200"/>
          </a:xfrm>
          <a:prstGeom prst="rect">
            <a:avLst/>
          </a:prstGeom>
          <a:solidFill>
            <a:srgbClr val="00694C">
              <a:alpha val="0"/>
            </a:srgbClr>
          </a:solidFill>
        </p:spPr>
      </p:sp>
      <p:sp>
        <p:nvSpPr>
          <p:cNvPr id="8" name="AutoShape 8"/>
          <p:cNvSpPr/>
          <p:nvPr/>
        </p:nvSpPr>
        <p:spPr>
          <a:xfrm>
            <a:off x="762000" y="1663700"/>
            <a:ext cx="2641600" cy="4305300"/>
          </a:xfrm>
          <a:prstGeom prst="roundRect">
            <a:avLst>
              <a:gd name="adj" fmla="val 1923"/>
            </a:avLst>
          </a:prstGeom>
          <a:solidFill>
            <a:srgbClr val="000000">
              <a:alpha val="0"/>
            </a:srgbClr>
          </a:solidFill>
          <a:ln w="25400">
            <a:solidFill>
              <a:srgbClr val="000000">
                <a:alpha val="1961"/>
              </a:srgbClr>
            </a:solidFill>
          </a:ln>
        </p:spPr>
      </p:sp>
      <p:sp>
        <p:nvSpPr>
          <p:cNvPr id="9" name="AutoShape 9"/>
          <p:cNvSpPr/>
          <p:nvPr/>
        </p:nvSpPr>
        <p:spPr>
          <a:xfrm>
            <a:off x="3860800" y="1866900"/>
            <a:ext cx="0" cy="711200"/>
          </a:xfrm>
          <a:prstGeom prst="rect">
            <a:avLst/>
          </a:prstGeom>
          <a:solidFill>
            <a:srgbClr val="000000"/>
          </a:solidFill>
        </p:spPr>
      </p:sp>
      <p:sp>
        <p:nvSpPr>
          <p:cNvPr id="10" name="AutoShape 10"/>
          <p:cNvSpPr/>
          <p:nvPr/>
        </p:nvSpPr>
        <p:spPr>
          <a:xfrm>
            <a:off x="3860800" y="1663700"/>
            <a:ext cx="2641600" cy="4305300"/>
          </a:xfrm>
          <a:prstGeom prst="roundRect">
            <a:avLst>
              <a:gd name="adj" fmla="val 1923"/>
            </a:avLst>
          </a:prstGeom>
          <a:solidFill>
            <a:srgbClr val="000000">
              <a:alpha val="0"/>
            </a:srgbClr>
          </a:solidFill>
          <a:ln w="25400">
            <a:solidFill>
              <a:srgbClr val="000000">
                <a:alpha val="1569"/>
              </a:srgbClr>
            </a:solidFill>
          </a:ln>
        </p:spPr>
      </p:sp>
      <p:sp>
        <p:nvSpPr>
          <p:cNvPr id="11" name="AutoShape 11"/>
          <p:cNvSpPr/>
          <p:nvPr/>
        </p:nvSpPr>
        <p:spPr>
          <a:xfrm>
            <a:off x="6972300" y="1866900"/>
            <a:ext cx="0" cy="711200"/>
          </a:xfrm>
          <a:prstGeom prst="rect">
            <a:avLst/>
          </a:prstGeom>
          <a:solidFill>
            <a:srgbClr val="00694C">
              <a:alpha val="0"/>
            </a:srgbClr>
          </a:solidFill>
        </p:spPr>
      </p:sp>
      <p:sp>
        <p:nvSpPr>
          <p:cNvPr id="12" name="AutoShape 12"/>
          <p:cNvSpPr/>
          <p:nvPr/>
        </p:nvSpPr>
        <p:spPr>
          <a:xfrm>
            <a:off x="6972300" y="1663700"/>
            <a:ext cx="2641600" cy="4305300"/>
          </a:xfrm>
          <a:prstGeom prst="roundRect">
            <a:avLst>
              <a:gd name="adj" fmla="val 1923"/>
            </a:avLst>
          </a:prstGeom>
          <a:solidFill>
            <a:srgbClr val="000000">
              <a:alpha val="0"/>
            </a:srgbClr>
          </a:solidFill>
          <a:ln w="25400">
            <a:solidFill>
              <a:srgbClr val="000000">
                <a:alpha val="1961"/>
              </a:srgbClr>
            </a:solidFill>
          </a:ln>
        </p:spPr>
      </p:sp>
      <p:sp>
        <p:nvSpPr>
          <p:cNvPr id="13" name="TextBox 13"/>
          <p:cNvSpPr txBox="1"/>
          <p:nvPr/>
        </p:nvSpPr>
        <p:spPr>
          <a:xfrm>
            <a:off x="10922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dirty="0">
                <a:solidFill>
                  <a:srgbClr val="00694C"/>
                </a:solidFill>
                <a:latin typeface="苹方-简"/>
              </a:rPr>
              <a:t>01</a:t>
            </a:r>
            <a:endParaRPr lang="en-US" sz="1100" dirty="0"/>
          </a:p>
        </p:txBody>
      </p:sp>
      <p:sp>
        <p:nvSpPr>
          <p:cNvPr id="14" name="TextBox 14"/>
          <p:cNvSpPr txBox="1"/>
          <p:nvPr/>
        </p:nvSpPr>
        <p:spPr>
          <a:xfrm>
            <a:off x="41910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a:solidFill>
                  <a:srgbClr val="00694C"/>
                </a:solidFill>
                <a:latin typeface="苹方-简"/>
              </a:rPr>
              <a:t>02</a:t>
            </a:r>
            <a:endParaRPr lang="en-US" sz="1100"/>
          </a:p>
        </p:txBody>
      </p:sp>
      <p:sp>
        <p:nvSpPr>
          <p:cNvPr id="15" name="TextBox 15"/>
          <p:cNvSpPr txBox="1"/>
          <p:nvPr/>
        </p:nvSpPr>
        <p:spPr>
          <a:xfrm>
            <a:off x="73025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a:solidFill>
                  <a:srgbClr val="00694C"/>
                </a:solidFill>
                <a:latin typeface="苹方-简"/>
              </a:rPr>
              <a:t>03</a:t>
            </a:r>
            <a:endParaRPr lang="en-US" sz="1100"/>
          </a:p>
        </p:txBody>
      </p:sp>
      <p:sp>
        <p:nvSpPr>
          <p:cNvPr id="16" name="TextBox 16"/>
          <p:cNvSpPr txBox="1"/>
          <p:nvPr/>
        </p:nvSpPr>
        <p:spPr>
          <a:xfrm>
            <a:off x="762000" y="533400"/>
            <a:ext cx="8864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dirty="0">
                <a:solidFill>
                  <a:srgbClr val="00694C"/>
                </a:solidFill>
                <a:latin typeface="苹方-简"/>
              </a:rPr>
              <a:t>Forming a Hotel Green Team</a:t>
            </a:r>
            <a:endParaRPr lang="en-US" sz="1100" dirty="0"/>
          </a:p>
        </p:txBody>
      </p:sp>
      <p:sp>
        <p:nvSpPr>
          <p:cNvPr id="17" name="TextBox 17"/>
          <p:cNvSpPr txBox="1"/>
          <p:nvPr/>
        </p:nvSpPr>
        <p:spPr>
          <a:xfrm>
            <a:off x="1092200" y="3238500"/>
            <a:ext cx="19812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dirty="0">
                <a:solidFill>
                  <a:srgbClr val="00694C"/>
                </a:solidFill>
                <a:latin typeface="苹方-简"/>
              </a:rPr>
              <a:t>Diverse Team Composition</a:t>
            </a:r>
            <a:endParaRPr lang="en-US" sz="1100" dirty="0"/>
          </a:p>
        </p:txBody>
      </p:sp>
      <p:sp>
        <p:nvSpPr>
          <p:cNvPr id="18" name="TextBox 18"/>
          <p:cNvSpPr txBox="1"/>
          <p:nvPr/>
        </p:nvSpPr>
        <p:spPr>
          <a:xfrm>
            <a:off x="4191000" y="3238500"/>
            <a:ext cx="19812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dirty="0">
                <a:solidFill>
                  <a:srgbClr val="00694C"/>
                </a:solidFill>
                <a:latin typeface="苹方-简"/>
              </a:rPr>
              <a:t>SMART Goal Setting</a:t>
            </a:r>
            <a:endParaRPr lang="en-US" sz="1100" dirty="0"/>
          </a:p>
        </p:txBody>
      </p:sp>
      <p:sp>
        <p:nvSpPr>
          <p:cNvPr id="19" name="TextBox 19"/>
          <p:cNvSpPr txBox="1"/>
          <p:nvPr/>
        </p:nvSpPr>
        <p:spPr>
          <a:xfrm>
            <a:off x="7302500" y="3238500"/>
            <a:ext cx="19812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Engagement and Training</a:t>
            </a:r>
            <a:endParaRPr lang="en-US" sz="1100"/>
          </a:p>
        </p:txBody>
      </p:sp>
      <p:sp>
        <p:nvSpPr>
          <p:cNvPr id="20" name="TextBox 20"/>
          <p:cNvSpPr txBox="1"/>
          <p:nvPr/>
        </p:nvSpPr>
        <p:spPr>
          <a:xfrm>
            <a:off x="1092200" y="3949700"/>
            <a:ext cx="1981200" cy="17018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Include members from all hotel departments to leverage varied expertise, ensuring comprehensive sustainability strategies that address unique operational challenges and opportunities.</a:t>
            </a:r>
            <a:endParaRPr lang="en-US" sz="1100" dirty="0"/>
          </a:p>
        </p:txBody>
      </p:sp>
      <p:sp>
        <p:nvSpPr>
          <p:cNvPr id="21" name="TextBox 21"/>
          <p:cNvSpPr txBox="1"/>
          <p:nvPr/>
        </p:nvSpPr>
        <p:spPr>
          <a:xfrm>
            <a:off x="4191000" y="3784600"/>
            <a:ext cx="1981200" cy="18669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Establish specific, measurable, achievable, relevant, and time-bound objectives SMART Goals to guide the Green Team's initiatives, facilitating effective tracking of progress and accountability.</a:t>
            </a:r>
            <a:endParaRPr lang="en-US" sz="1100" dirty="0"/>
          </a:p>
        </p:txBody>
      </p:sp>
      <p:sp>
        <p:nvSpPr>
          <p:cNvPr id="22" name="TextBox 22"/>
          <p:cNvSpPr txBox="1"/>
          <p:nvPr/>
        </p:nvSpPr>
        <p:spPr>
          <a:xfrm>
            <a:off x="7302500" y="3949700"/>
            <a:ext cx="1981200" cy="14859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Implement regular training sessions for staff and interactive programs for guests to foster a culture of sustainability, enhancing participation and awareness of eco-friendly practices.</a:t>
            </a:r>
            <a:endParaRPr lang="en-US" sz="1100" dirty="0"/>
          </a:p>
        </p:txBody>
      </p:sp>
      <p:pic>
        <p:nvPicPr>
          <p:cNvPr id="23" name="Picture 22">
            <a:extLst>
              <a:ext uri="{FF2B5EF4-FFF2-40B4-BE49-F238E27FC236}">
                <a16:creationId xmlns:a16="http://schemas.microsoft.com/office/drawing/2014/main" id="{1EB74AD4-FB69-D5C6-AA52-C1B6335098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2700" y="6954334"/>
            <a:ext cx="2372290" cy="64553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7302500"/>
          </a:xfrm>
          <a:prstGeom prst="rect">
            <a:avLst/>
          </a:prstGeom>
          <a:solidFill>
            <a:srgbClr val="20B48C"/>
          </a:solidFill>
        </p:spPr>
      </p:sp>
      <p:sp>
        <p:nvSpPr>
          <p:cNvPr id="4" name="AutoShape 4"/>
          <p:cNvSpPr/>
          <p:nvPr/>
        </p:nvSpPr>
        <p:spPr>
          <a:xfrm>
            <a:off x="4064000" y="1485900"/>
            <a:ext cx="5829300" cy="1651000"/>
          </a:xfrm>
          <a:prstGeom prst="roundRect">
            <a:avLst>
              <a:gd name="adj" fmla="val 3076"/>
            </a:avLst>
          </a:prstGeom>
          <a:solidFill>
            <a:srgbClr val="A9DFD0"/>
          </a:solidFill>
        </p:spPr>
      </p:sp>
      <p:sp>
        <p:nvSpPr>
          <p:cNvPr id="5" name="AutoShape 5"/>
          <p:cNvSpPr/>
          <p:nvPr/>
        </p:nvSpPr>
        <p:spPr>
          <a:xfrm>
            <a:off x="4064000" y="3289300"/>
            <a:ext cx="5829300" cy="1651000"/>
          </a:xfrm>
          <a:prstGeom prst="roundRect">
            <a:avLst>
              <a:gd name="adj" fmla="val 3076"/>
            </a:avLst>
          </a:prstGeom>
          <a:solidFill>
            <a:srgbClr val="D4F6EC"/>
          </a:solidFill>
        </p:spPr>
      </p:sp>
      <p:sp>
        <p:nvSpPr>
          <p:cNvPr id="6" name="AutoShape 6"/>
          <p:cNvSpPr/>
          <p:nvPr/>
        </p:nvSpPr>
        <p:spPr>
          <a:xfrm>
            <a:off x="4064000" y="5092700"/>
            <a:ext cx="5829300" cy="1435100"/>
          </a:xfrm>
          <a:prstGeom prst="roundRect">
            <a:avLst>
              <a:gd name="adj" fmla="val 3539"/>
            </a:avLst>
          </a:prstGeom>
          <a:solidFill>
            <a:srgbClr val="A9DFD0"/>
          </a:solidFill>
        </p:spPr>
      </p:sp>
      <p:sp>
        <p:nvSpPr>
          <p:cNvPr id="8" name="AutoShape 8"/>
          <p:cNvSpPr/>
          <p:nvPr/>
        </p:nvSpPr>
        <p:spPr>
          <a:xfrm>
            <a:off x="4064000" y="1651000"/>
            <a:ext cx="0" cy="1308100"/>
          </a:xfrm>
          <a:prstGeom prst="rect">
            <a:avLst/>
          </a:prstGeom>
          <a:solidFill>
            <a:srgbClr val="FFFFFF"/>
          </a:solidFill>
        </p:spPr>
      </p:sp>
      <p:sp>
        <p:nvSpPr>
          <p:cNvPr id="9" name="AutoShape 9"/>
          <p:cNvSpPr/>
          <p:nvPr/>
        </p:nvSpPr>
        <p:spPr>
          <a:xfrm>
            <a:off x="4064000" y="3454400"/>
            <a:ext cx="0" cy="1308100"/>
          </a:xfrm>
          <a:prstGeom prst="rect">
            <a:avLst/>
          </a:prstGeom>
          <a:solidFill>
            <a:srgbClr val="FFFFFF"/>
          </a:solidFill>
        </p:spPr>
      </p:sp>
      <p:sp>
        <p:nvSpPr>
          <p:cNvPr id="10" name="AutoShape 10"/>
          <p:cNvSpPr/>
          <p:nvPr/>
        </p:nvSpPr>
        <p:spPr>
          <a:xfrm>
            <a:off x="4064000" y="5232400"/>
            <a:ext cx="0" cy="1130300"/>
          </a:xfrm>
          <a:prstGeom prst="rect">
            <a:avLst/>
          </a:prstGeom>
          <a:solidFill>
            <a:srgbClr val="FFFFFF"/>
          </a:solidFill>
        </p:spPr>
      </p:sp>
      <p:sp>
        <p:nvSpPr>
          <p:cNvPr id="11" name="AutoShape 11"/>
          <p:cNvSpPr/>
          <p:nvPr/>
        </p:nvSpPr>
        <p:spPr>
          <a:xfrm>
            <a:off x="0" y="0"/>
            <a:ext cx="0" cy="0"/>
          </a:xfrm>
          <a:prstGeom prst="rect">
            <a:avLst/>
          </a:prstGeom>
          <a:solidFill>
            <a:srgbClr val="000000">
              <a:alpha val="0"/>
            </a:srgbClr>
          </a:solidFill>
        </p:spPr>
      </p:sp>
      <p:sp>
        <p:nvSpPr>
          <p:cNvPr id="12" name="TextBox 12"/>
          <p:cNvSpPr txBox="1"/>
          <p:nvPr/>
        </p:nvSpPr>
        <p:spPr>
          <a:xfrm>
            <a:off x="4064000" y="533400"/>
            <a:ext cx="5829300" cy="4191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FFFFFF"/>
                </a:solidFill>
                <a:latin typeface="苹方-简"/>
              </a:rPr>
              <a:t>Defining Goals for Sustainability</a:t>
            </a:r>
            <a:endParaRPr lang="en-US" sz="1100"/>
          </a:p>
        </p:txBody>
      </p:sp>
      <p:sp>
        <p:nvSpPr>
          <p:cNvPr id="13" name="TextBox 13"/>
          <p:cNvSpPr txBox="1"/>
          <p:nvPr/>
        </p:nvSpPr>
        <p:spPr>
          <a:xfrm>
            <a:off x="4267200" y="17018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Vision Communication Strategy</a:t>
            </a:r>
            <a:endParaRPr lang="en-US" sz="1100"/>
          </a:p>
        </p:txBody>
      </p:sp>
      <p:sp>
        <p:nvSpPr>
          <p:cNvPr id="14" name="TextBox 14"/>
          <p:cNvSpPr txBox="1"/>
          <p:nvPr/>
        </p:nvSpPr>
        <p:spPr>
          <a:xfrm>
            <a:off x="4267200" y="35052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Stakeholder Feedback Mechanism</a:t>
            </a:r>
            <a:endParaRPr lang="en-US" sz="1100"/>
          </a:p>
        </p:txBody>
      </p:sp>
      <p:sp>
        <p:nvSpPr>
          <p:cNvPr id="15" name="TextBox 15"/>
          <p:cNvSpPr txBox="1"/>
          <p:nvPr/>
        </p:nvSpPr>
        <p:spPr>
          <a:xfrm>
            <a:off x="4267200" y="53086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Regular Progress Reviews</a:t>
            </a:r>
            <a:endParaRPr lang="en-US" sz="1100"/>
          </a:p>
        </p:txBody>
      </p:sp>
      <p:sp>
        <p:nvSpPr>
          <p:cNvPr id="16" name="TextBox 16"/>
          <p:cNvSpPr txBox="1"/>
          <p:nvPr/>
        </p:nvSpPr>
        <p:spPr>
          <a:xfrm>
            <a:off x="4267200" y="2070100"/>
            <a:ext cx="5397500" cy="8509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Develop a comprehensive communication plan to ensure that the sustainability vision is effectively shared across all levels of the organization, fostering a unified commitment to environmental and social responsibility among staff and stakeholders.</a:t>
            </a:r>
            <a:endParaRPr lang="en-US" sz="1100"/>
          </a:p>
        </p:txBody>
      </p:sp>
      <p:sp>
        <p:nvSpPr>
          <p:cNvPr id="17" name="TextBox 17"/>
          <p:cNvSpPr txBox="1"/>
          <p:nvPr/>
        </p:nvSpPr>
        <p:spPr>
          <a:xfrm>
            <a:off x="4267200" y="3873500"/>
            <a:ext cx="5397500" cy="8509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Implement a structured feedback system to gather insights from employees, guests, and local communities, allowing for continuous improvement of sustainability goals and ensuring alignment with stakeholder expectations and needs.</a:t>
            </a:r>
            <a:endParaRPr lang="en-US" sz="1100"/>
          </a:p>
        </p:txBody>
      </p:sp>
      <p:sp>
        <p:nvSpPr>
          <p:cNvPr id="18" name="TextBox 18"/>
          <p:cNvSpPr txBox="1"/>
          <p:nvPr/>
        </p:nvSpPr>
        <p:spPr>
          <a:xfrm>
            <a:off x="4267200" y="5689600"/>
            <a:ext cx="5397500" cy="6350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Schedule periodic assessments of sustainability goals to evaluate progress, identify challenges, and adjust strategies as necessary, ensuring that the hotel remains responsive to evolving sustainability trends and technologies.</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7759700"/>
          </a:xfrm>
          <a:prstGeom prst="rect">
            <a:avLst/>
          </a:prstGeom>
          <a:solidFill>
            <a:srgbClr val="ADEDDB"/>
          </a:solidFill>
        </p:spPr>
      </p:sp>
      <p:sp>
        <p:nvSpPr>
          <p:cNvPr id="3" name="AutoShape 3"/>
          <p:cNvSpPr/>
          <p:nvPr/>
        </p:nvSpPr>
        <p:spPr>
          <a:xfrm>
            <a:off x="774700" y="2095500"/>
            <a:ext cx="4216400" cy="4876800"/>
          </a:xfrm>
          <a:prstGeom prst="roundRect">
            <a:avLst>
              <a:gd name="adj" fmla="val 3614"/>
            </a:avLst>
          </a:prstGeom>
          <a:solidFill>
            <a:srgbClr val="FFFFFF"/>
          </a:solidFill>
          <a:ln w="25400">
            <a:solidFill>
              <a:srgbClr val="000000">
                <a:alpha val="0"/>
              </a:srgbClr>
            </a:solidFill>
          </a:ln>
        </p:spPr>
      </p:sp>
      <p:sp>
        <p:nvSpPr>
          <p:cNvPr id="4" name="AutoShape 4"/>
          <p:cNvSpPr/>
          <p:nvPr/>
        </p:nvSpPr>
        <p:spPr>
          <a:xfrm>
            <a:off x="5384800" y="1689100"/>
            <a:ext cx="4216400" cy="5676900"/>
          </a:xfrm>
          <a:prstGeom prst="roundRect">
            <a:avLst>
              <a:gd name="adj" fmla="val 3614"/>
            </a:avLst>
          </a:prstGeom>
          <a:solidFill>
            <a:srgbClr val="FFFFFF"/>
          </a:solidFill>
          <a:ln w="25400">
            <a:solidFill>
              <a:srgbClr val="000000">
                <a:alpha val="0"/>
              </a:srgbClr>
            </a:solidFill>
          </a:ln>
        </p:spPr>
      </p:sp>
      <p:sp>
        <p:nvSpPr>
          <p:cNvPr id="5" name="TextBox 5"/>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dirty="0">
                <a:solidFill>
                  <a:srgbClr val="00694C"/>
                </a:solidFill>
                <a:latin typeface="苹方-简"/>
              </a:rPr>
              <a:t>Strategies to Cut Wastage</a:t>
            </a:r>
            <a:endParaRPr lang="en-US" sz="1100" dirty="0"/>
          </a:p>
        </p:txBody>
      </p:sp>
      <p:sp>
        <p:nvSpPr>
          <p:cNvPr id="6" name="TextBox 6"/>
          <p:cNvSpPr txBox="1"/>
          <p:nvPr/>
        </p:nvSpPr>
        <p:spPr>
          <a:xfrm>
            <a:off x="1422400" y="26289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Implementing Smart Technology</a:t>
            </a:r>
            <a:endParaRPr lang="en-US" sz="1100"/>
          </a:p>
        </p:txBody>
      </p:sp>
      <p:sp>
        <p:nvSpPr>
          <p:cNvPr id="7" name="TextBox 7"/>
          <p:cNvSpPr txBox="1"/>
          <p:nvPr/>
        </p:nvSpPr>
        <p:spPr>
          <a:xfrm>
            <a:off x="6019800" y="2222500"/>
            <a:ext cx="2921000" cy="13843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Guest Participation Initiatives</a:t>
            </a:r>
            <a:endParaRPr lang="en-US" sz="1100"/>
          </a:p>
        </p:txBody>
      </p:sp>
      <p:sp>
        <p:nvSpPr>
          <p:cNvPr id="8" name="TextBox 8"/>
          <p:cNvSpPr txBox="1"/>
          <p:nvPr/>
        </p:nvSpPr>
        <p:spPr>
          <a:xfrm>
            <a:off x="1054100" y="3683000"/>
            <a:ext cx="3657600" cy="27559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Integrating smart technology, such as energy management systems and automated water controls, can significantly reduce wastage. These systems monitor usage patterns and adjust resources accordingly, leading to enhanced efficiency and lower operational costs while promoting sustainable practices within the hotel environment.</a:t>
            </a:r>
            <a:endParaRPr lang="en-US" sz="1100" dirty="0"/>
          </a:p>
        </p:txBody>
      </p:sp>
      <p:sp>
        <p:nvSpPr>
          <p:cNvPr id="9" name="TextBox 9"/>
          <p:cNvSpPr txBox="1"/>
          <p:nvPr/>
        </p:nvSpPr>
        <p:spPr>
          <a:xfrm>
            <a:off x="5664200" y="3733800"/>
            <a:ext cx="3657600" cy="30988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Encouraging guests to participate in sustainability efforts, such as opting out of daily linen changes or using refillable toiletries, can greatly minimize resource consumption. </a:t>
            </a:r>
          </a:p>
          <a:p>
            <a:pPr indent="0" algn="ctr">
              <a:lnSpc>
                <a:spcPct val="100000"/>
              </a:lnSpc>
              <a:defRPr/>
            </a:pPr>
            <a:endParaRPr lang="en-US" sz="1600" b="0" dirty="0">
              <a:solidFill>
                <a:srgbClr val="00694C"/>
              </a:solidFill>
              <a:latin typeface="苹方-简"/>
            </a:endParaRPr>
          </a:p>
          <a:p>
            <a:pPr indent="0">
              <a:lnSpc>
                <a:spcPct val="100000"/>
              </a:lnSpc>
              <a:defRPr/>
            </a:pPr>
            <a:r>
              <a:rPr lang="en-US" sz="1600" b="0" dirty="0">
                <a:solidFill>
                  <a:srgbClr val="00694C"/>
                </a:solidFill>
                <a:latin typeface="苹方-简"/>
              </a:rPr>
              <a:t>Providing incentives for participation not</a:t>
            </a:r>
          </a:p>
          <a:p>
            <a:pPr indent="0">
              <a:lnSpc>
                <a:spcPct val="100000"/>
              </a:lnSpc>
              <a:defRPr/>
            </a:pPr>
            <a:r>
              <a:rPr lang="en-US" sz="1600" b="0" dirty="0">
                <a:solidFill>
                  <a:srgbClr val="00694C"/>
                </a:solidFill>
                <a:latin typeface="苹方-简"/>
              </a:rPr>
              <a:t>only fosters a sense of community but also reinforces the hotel's commitment to reduce waste and promoting eco-friendly behaviors.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000" r="6000"/>
          <a:stretch>
            <a:fillRect/>
          </a:stretch>
        </p:blipFill>
        <p:spPr>
          <a:xfrm>
            <a:off x="0" y="0"/>
            <a:ext cx="10388600" cy="6565900"/>
          </a:xfrm>
          <a:prstGeom prst="rect">
            <a:avLst/>
          </a:prstGeom>
        </p:spPr>
      </p:pic>
      <p:sp>
        <p:nvSpPr>
          <p:cNvPr id="3" name="AutoShape 3"/>
          <p:cNvSpPr/>
          <p:nvPr/>
        </p:nvSpPr>
        <p:spPr>
          <a:xfrm>
            <a:off x="0" y="0"/>
            <a:ext cx="10388600" cy="6565900"/>
          </a:xfrm>
          <a:prstGeom prst="rect">
            <a:avLst/>
          </a:prstGeom>
          <a:solidFill>
            <a:srgbClr val="ADEDDB"/>
          </a:solidFill>
        </p:spPr>
      </p:sp>
      <p:sp>
        <p:nvSpPr>
          <p:cNvPr id="4" name="AutoShape 4"/>
          <p:cNvSpPr/>
          <p:nvPr/>
        </p:nvSpPr>
        <p:spPr>
          <a:xfrm>
            <a:off x="762000" y="1549400"/>
            <a:ext cx="2743200" cy="4254500"/>
          </a:xfrm>
          <a:prstGeom prst="roundRect">
            <a:avLst>
              <a:gd name="adj" fmla="val 925"/>
            </a:avLst>
          </a:prstGeom>
          <a:solidFill>
            <a:srgbClr val="00694C"/>
          </a:solidFill>
        </p:spPr>
      </p:sp>
      <p:sp>
        <p:nvSpPr>
          <p:cNvPr id="5" name="AutoShape 5"/>
          <p:cNvSpPr/>
          <p:nvPr/>
        </p:nvSpPr>
        <p:spPr>
          <a:xfrm>
            <a:off x="3810000" y="1549400"/>
            <a:ext cx="2743200" cy="4254500"/>
          </a:xfrm>
          <a:prstGeom prst="roundRect">
            <a:avLst>
              <a:gd name="adj" fmla="val 925"/>
            </a:avLst>
          </a:prstGeom>
          <a:solidFill>
            <a:srgbClr val="D4F6EC"/>
          </a:solidFill>
        </p:spPr>
      </p:sp>
      <p:sp>
        <p:nvSpPr>
          <p:cNvPr id="6" name="AutoShape 6"/>
          <p:cNvSpPr/>
          <p:nvPr/>
        </p:nvSpPr>
        <p:spPr>
          <a:xfrm>
            <a:off x="6870700" y="1549400"/>
            <a:ext cx="2743200" cy="4254500"/>
          </a:xfrm>
          <a:prstGeom prst="roundRect">
            <a:avLst>
              <a:gd name="adj" fmla="val 925"/>
            </a:avLst>
          </a:prstGeom>
          <a:solidFill>
            <a:srgbClr val="00694C"/>
          </a:solidFill>
        </p:spPr>
      </p:sp>
      <p:sp>
        <p:nvSpPr>
          <p:cNvPr id="7" name="AutoShape 7"/>
          <p:cNvSpPr/>
          <p:nvPr/>
        </p:nvSpPr>
        <p:spPr>
          <a:xfrm>
            <a:off x="762000" y="5930900"/>
            <a:ext cx="2743200" cy="0"/>
          </a:xfrm>
          <a:prstGeom prst="rect">
            <a:avLst/>
          </a:prstGeom>
          <a:solidFill>
            <a:srgbClr val="000000"/>
          </a:solidFill>
        </p:spPr>
      </p:sp>
      <p:sp>
        <p:nvSpPr>
          <p:cNvPr id="8" name="AutoShape 8"/>
          <p:cNvSpPr/>
          <p:nvPr/>
        </p:nvSpPr>
        <p:spPr>
          <a:xfrm>
            <a:off x="3810000" y="5930900"/>
            <a:ext cx="2743200" cy="0"/>
          </a:xfrm>
          <a:prstGeom prst="rect">
            <a:avLst/>
          </a:prstGeom>
          <a:solidFill>
            <a:srgbClr val="000000"/>
          </a:solidFill>
        </p:spPr>
      </p:sp>
      <p:sp>
        <p:nvSpPr>
          <p:cNvPr id="9" name="AutoShape 9"/>
          <p:cNvSpPr/>
          <p:nvPr/>
        </p:nvSpPr>
        <p:spPr>
          <a:xfrm>
            <a:off x="6870700" y="5930900"/>
            <a:ext cx="2743200" cy="0"/>
          </a:xfrm>
          <a:prstGeom prst="rect">
            <a:avLst/>
          </a:prstGeom>
          <a:solidFill>
            <a:srgbClr val="000000"/>
          </a:solidFill>
        </p:spPr>
      </p:sp>
      <p:pic>
        <p:nvPicPr>
          <p:cNvPr id="10" name="Picture 10"/>
          <p:cNvPicPr>
            <a:picLocks noChangeAspect="1"/>
          </p:cNvPicPr>
          <p:nvPr/>
        </p:nvPicPr>
        <p:blipFill>
          <a:blip r:embed="rId3"/>
          <a:srcRect l="1000" r="1000"/>
          <a:stretch>
            <a:fillRect/>
          </a:stretch>
        </p:blipFill>
        <p:spPr>
          <a:xfrm>
            <a:off x="762000" y="1549400"/>
            <a:ext cx="2743200" cy="1536700"/>
          </a:xfrm>
          <a:prstGeom prst="roundRect">
            <a:avLst>
              <a:gd name="adj" fmla="val 1652"/>
            </a:avLst>
          </a:prstGeom>
        </p:spPr>
      </p:pic>
      <p:pic>
        <p:nvPicPr>
          <p:cNvPr id="11" name="Picture 11"/>
          <p:cNvPicPr>
            <a:picLocks noChangeAspect="1"/>
          </p:cNvPicPr>
          <p:nvPr/>
        </p:nvPicPr>
        <p:blipFill>
          <a:blip r:embed="rId4"/>
          <a:srcRect t="1000" b="1000"/>
          <a:stretch>
            <a:fillRect/>
          </a:stretch>
        </p:blipFill>
        <p:spPr>
          <a:xfrm>
            <a:off x="3810000" y="1549400"/>
            <a:ext cx="2743200" cy="1536700"/>
          </a:xfrm>
          <a:prstGeom prst="roundRect">
            <a:avLst>
              <a:gd name="adj" fmla="val 1652"/>
            </a:avLst>
          </a:prstGeom>
        </p:spPr>
      </p:pic>
      <p:pic>
        <p:nvPicPr>
          <p:cNvPr id="12" name="Picture 12"/>
          <p:cNvPicPr>
            <a:picLocks noChangeAspect="1"/>
          </p:cNvPicPr>
          <p:nvPr/>
        </p:nvPicPr>
        <p:blipFill>
          <a:blip r:embed="rId5"/>
          <a:srcRect l="1000" r="1000"/>
          <a:stretch>
            <a:fillRect/>
          </a:stretch>
        </p:blipFill>
        <p:spPr>
          <a:xfrm>
            <a:off x="6870700" y="1549400"/>
            <a:ext cx="2743200" cy="1536700"/>
          </a:xfrm>
          <a:prstGeom prst="roundRect">
            <a:avLst>
              <a:gd name="adj" fmla="val 1652"/>
            </a:avLst>
          </a:prstGeom>
        </p:spPr>
      </p:pic>
      <p:sp>
        <p:nvSpPr>
          <p:cNvPr id="13" name="TextBox 13"/>
          <p:cNvSpPr txBox="1"/>
          <p:nvPr/>
        </p:nvSpPr>
        <p:spPr>
          <a:xfrm>
            <a:off x="762000" y="533400"/>
            <a:ext cx="8864600" cy="482600"/>
          </a:xfrm>
          <a:prstGeom prst="rect">
            <a:avLst/>
          </a:prstGeom>
          <a:solidFill>
            <a:srgbClr val="000000">
              <a:alpha val="0"/>
            </a:srgbClr>
          </a:solidFill>
        </p:spPr>
        <p:txBody>
          <a:bodyPr lIns="0" tIns="0" rIns="0" bIns="0" rtlCol="0" anchor="ctr"/>
          <a:lstStyle/>
          <a:p>
            <a:pPr indent="0" algn="ctr">
              <a:lnSpc>
                <a:spcPct val="100000"/>
              </a:lnSpc>
              <a:defRPr/>
            </a:pPr>
            <a:r>
              <a:rPr lang="en-US" sz="3200" b="1" dirty="0">
                <a:solidFill>
                  <a:srgbClr val="00694C"/>
                </a:solidFill>
                <a:latin typeface="苹方-简"/>
              </a:rPr>
              <a:t>Encourage Reuse and Recycling</a:t>
            </a:r>
            <a:endParaRPr lang="en-US" sz="1100" dirty="0"/>
          </a:p>
        </p:txBody>
      </p:sp>
      <p:sp>
        <p:nvSpPr>
          <p:cNvPr id="14" name="TextBox 14"/>
          <p:cNvSpPr txBox="1"/>
          <p:nvPr/>
        </p:nvSpPr>
        <p:spPr>
          <a:xfrm>
            <a:off x="914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Structured Recycling Initiatives</a:t>
            </a:r>
            <a:endParaRPr lang="en-US" sz="1100"/>
          </a:p>
        </p:txBody>
      </p:sp>
      <p:sp>
        <p:nvSpPr>
          <p:cNvPr id="15" name="TextBox 15"/>
          <p:cNvSpPr txBox="1"/>
          <p:nvPr/>
        </p:nvSpPr>
        <p:spPr>
          <a:xfrm>
            <a:off x="3962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Incentivizing Reusable Practices</a:t>
            </a:r>
            <a:endParaRPr lang="en-US" sz="1100"/>
          </a:p>
        </p:txBody>
      </p:sp>
      <p:sp>
        <p:nvSpPr>
          <p:cNvPr id="16" name="TextBox 16"/>
          <p:cNvSpPr txBox="1"/>
          <p:nvPr/>
        </p:nvSpPr>
        <p:spPr>
          <a:xfrm>
            <a:off x="70231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Community Engagement and Partnerships</a:t>
            </a:r>
            <a:endParaRPr lang="en-US" sz="1100"/>
          </a:p>
        </p:txBody>
      </p:sp>
      <p:sp>
        <p:nvSpPr>
          <p:cNvPr id="17" name="TextBox 17"/>
          <p:cNvSpPr txBox="1"/>
          <p:nvPr/>
        </p:nvSpPr>
        <p:spPr>
          <a:xfrm>
            <a:off x="914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Establish comprehensive recycling programs with clearly labeled bins and educational materials to guide guests and staff on proper recycling practices, enhancing overall participation and effectiveness.</a:t>
            </a:r>
            <a:endParaRPr lang="en-US" sz="1100" dirty="0"/>
          </a:p>
        </p:txBody>
      </p:sp>
      <p:sp>
        <p:nvSpPr>
          <p:cNvPr id="18" name="TextBox 18"/>
          <p:cNvSpPr txBox="1"/>
          <p:nvPr/>
        </p:nvSpPr>
        <p:spPr>
          <a:xfrm>
            <a:off x="3962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Promote the use of reusable items, such as glass bottles and cloth napkins, by providing incentives for guests, thereby reducing waste and reinforcing sustainable habits during their stay.</a:t>
            </a:r>
            <a:endParaRPr lang="en-US" sz="1100" dirty="0"/>
          </a:p>
        </p:txBody>
      </p:sp>
      <p:sp>
        <p:nvSpPr>
          <p:cNvPr id="19" name="TextBox 19"/>
          <p:cNvSpPr txBox="1"/>
          <p:nvPr/>
        </p:nvSpPr>
        <p:spPr>
          <a:xfrm>
            <a:off x="7023100" y="3949700"/>
            <a:ext cx="2438400" cy="18542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Collaborate with local recycling organizations and charities to enhance sustainability efforts, facilitating effective recycling programs and supporting community initiatives through food donations and resource sharing.</a:t>
            </a:r>
            <a:endParaRPr lang="en-US" sz="1100" dirty="0"/>
          </a:p>
        </p:txBody>
      </p:sp>
      <p:pic>
        <p:nvPicPr>
          <p:cNvPr id="20" name="Picture 19">
            <a:extLst>
              <a:ext uri="{FF2B5EF4-FFF2-40B4-BE49-F238E27FC236}">
                <a16:creationId xmlns:a16="http://schemas.microsoft.com/office/drawing/2014/main" id="{82BF6ED8-E5F0-9B89-AC07-46BB9F1C3C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6500" y="6840034"/>
            <a:ext cx="2372290" cy="6455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2"/>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88900" y="0"/>
            <a:ext cx="10388600" cy="5854700"/>
          </a:xfrm>
          <a:prstGeom prst="rect">
            <a:avLst/>
          </a:prstGeom>
          <a:solidFill>
            <a:srgbClr val="000000">
              <a:alpha val="0"/>
            </a:srgbClr>
          </a:solidFill>
        </p:spPr>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Implementing Eco-Friendly Practices</a:t>
            </a:r>
            <a:endParaRPr lang="en-US" sz="110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2</a:t>
            </a:r>
            <a:endParaRPr lang="en-US" sz="1100"/>
          </a:p>
        </p:txBody>
      </p:sp>
      <p:pic>
        <p:nvPicPr>
          <p:cNvPr id="10" name="Picture 9">
            <a:extLst>
              <a:ext uri="{FF2B5EF4-FFF2-40B4-BE49-F238E27FC236}">
                <a16:creationId xmlns:a16="http://schemas.microsoft.com/office/drawing/2014/main" id="{E2B970A8-3532-2A23-4FA7-DB9A8D9157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sp>
        <p:nvSpPr>
          <p:cNvPr id="3" name="AutoShape 3"/>
          <p:cNvSpPr/>
          <p:nvPr/>
        </p:nvSpPr>
        <p:spPr>
          <a:xfrm>
            <a:off x="508000" y="1689100"/>
            <a:ext cx="2806700" cy="3111500"/>
          </a:xfrm>
          <a:prstGeom prst="rect">
            <a:avLst/>
          </a:prstGeom>
          <a:solidFill>
            <a:srgbClr val="000000">
              <a:alpha val="0"/>
            </a:srgbClr>
          </a:solidFill>
        </p:spPr>
      </p:sp>
      <p:sp>
        <p:nvSpPr>
          <p:cNvPr id="4" name="AutoShape 4"/>
          <p:cNvSpPr/>
          <p:nvPr/>
        </p:nvSpPr>
        <p:spPr>
          <a:xfrm>
            <a:off x="3784600" y="1689100"/>
            <a:ext cx="2806700" cy="3378200"/>
          </a:xfrm>
          <a:prstGeom prst="rect">
            <a:avLst/>
          </a:prstGeom>
          <a:solidFill>
            <a:srgbClr val="000000">
              <a:alpha val="0"/>
            </a:srgbClr>
          </a:solidFill>
        </p:spPr>
      </p:sp>
      <p:sp>
        <p:nvSpPr>
          <p:cNvPr id="5" name="AutoShape 5"/>
          <p:cNvSpPr/>
          <p:nvPr/>
        </p:nvSpPr>
        <p:spPr>
          <a:xfrm>
            <a:off x="7061200" y="1689100"/>
            <a:ext cx="2806700" cy="3378200"/>
          </a:xfrm>
          <a:prstGeom prst="rect">
            <a:avLst/>
          </a:prstGeom>
          <a:solidFill>
            <a:srgbClr val="000000">
              <a:alpha val="0"/>
            </a:srgbClr>
          </a:solidFill>
        </p:spPr>
      </p:sp>
      <p:sp>
        <p:nvSpPr>
          <p:cNvPr id="6" name="AutoShape 6"/>
          <p:cNvSpPr/>
          <p:nvPr/>
        </p:nvSpPr>
        <p:spPr>
          <a:xfrm>
            <a:off x="508000" y="0"/>
            <a:ext cx="0" cy="0"/>
          </a:xfrm>
          <a:prstGeom prst="rect">
            <a:avLst/>
          </a:prstGeom>
          <a:solidFill>
            <a:srgbClr val="000000">
              <a:alpha val="0"/>
            </a:srgbClr>
          </a:solidFill>
        </p:spPr>
      </p:sp>
      <p:sp>
        <p:nvSpPr>
          <p:cNvPr id="7" name="AutoShape 7"/>
          <p:cNvSpPr/>
          <p:nvPr/>
        </p:nvSpPr>
        <p:spPr>
          <a:xfrm>
            <a:off x="3784600" y="0"/>
            <a:ext cx="0" cy="0"/>
          </a:xfrm>
          <a:prstGeom prst="rect">
            <a:avLst/>
          </a:prstGeom>
          <a:solidFill>
            <a:srgbClr val="000000">
              <a:alpha val="0"/>
            </a:srgbClr>
          </a:solidFill>
        </p:spPr>
      </p:sp>
      <p:sp>
        <p:nvSpPr>
          <p:cNvPr id="8" name="AutoShape 8"/>
          <p:cNvSpPr/>
          <p:nvPr/>
        </p:nvSpPr>
        <p:spPr>
          <a:xfrm>
            <a:off x="7061200" y="0"/>
            <a:ext cx="0" cy="0"/>
          </a:xfrm>
          <a:prstGeom prst="rect">
            <a:avLst/>
          </a:prstGeom>
          <a:solidFill>
            <a:srgbClr val="000000">
              <a:alpha val="0"/>
            </a:srgbClr>
          </a:solidFill>
        </p:spPr>
      </p:sp>
      <p:sp>
        <p:nvSpPr>
          <p:cNvPr id="9" name="TextBox 9"/>
          <p:cNvSpPr txBox="1"/>
          <p:nvPr/>
        </p:nvSpPr>
        <p:spPr>
          <a:xfrm>
            <a:off x="15240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01</a:t>
            </a:r>
            <a:endParaRPr lang="en-US" sz="1100"/>
          </a:p>
        </p:txBody>
      </p:sp>
      <p:sp>
        <p:nvSpPr>
          <p:cNvPr id="10" name="TextBox 10"/>
          <p:cNvSpPr txBox="1"/>
          <p:nvPr/>
        </p:nvSpPr>
        <p:spPr>
          <a:xfrm>
            <a:off x="48133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02</a:t>
            </a:r>
            <a:endParaRPr lang="en-US" sz="1100"/>
          </a:p>
        </p:txBody>
      </p:sp>
      <p:sp>
        <p:nvSpPr>
          <p:cNvPr id="11" name="TextBox 11"/>
          <p:cNvSpPr txBox="1"/>
          <p:nvPr/>
        </p:nvSpPr>
        <p:spPr>
          <a:xfrm>
            <a:off x="80899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03</a:t>
            </a:r>
            <a:endParaRPr lang="en-US" sz="1100"/>
          </a:p>
        </p:txBody>
      </p:sp>
      <p:sp>
        <p:nvSpPr>
          <p:cNvPr id="12" name="TextBox 12"/>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694C"/>
                </a:solidFill>
                <a:latin typeface="苹方-简"/>
              </a:rPr>
              <a:t>Water Conservation Techniques</a:t>
            </a:r>
            <a:endParaRPr lang="en-US" sz="1100"/>
          </a:p>
        </p:txBody>
      </p:sp>
      <p:sp>
        <p:nvSpPr>
          <p:cNvPr id="13" name="TextBox 13"/>
          <p:cNvSpPr txBox="1"/>
          <p:nvPr/>
        </p:nvSpPr>
        <p:spPr>
          <a:xfrm>
            <a:off x="5080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Innovative Water Management</a:t>
            </a:r>
            <a:endParaRPr lang="en-US" sz="1100"/>
          </a:p>
        </p:txBody>
      </p:sp>
      <p:sp>
        <p:nvSpPr>
          <p:cNvPr id="14" name="TextBox 14"/>
          <p:cNvSpPr txBox="1"/>
          <p:nvPr/>
        </p:nvSpPr>
        <p:spPr>
          <a:xfrm>
            <a:off x="37846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Guest Engagement Programs</a:t>
            </a:r>
            <a:endParaRPr lang="en-US" sz="1100"/>
          </a:p>
        </p:txBody>
      </p:sp>
      <p:sp>
        <p:nvSpPr>
          <p:cNvPr id="15" name="TextBox 15"/>
          <p:cNvSpPr txBox="1"/>
          <p:nvPr/>
        </p:nvSpPr>
        <p:spPr>
          <a:xfrm>
            <a:off x="70612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Regular Maintenance Checks</a:t>
            </a:r>
            <a:endParaRPr lang="en-US" sz="1100"/>
          </a:p>
        </p:txBody>
      </p:sp>
      <p:sp>
        <p:nvSpPr>
          <p:cNvPr id="16" name="TextBox 16"/>
          <p:cNvSpPr txBox="1"/>
          <p:nvPr/>
        </p:nvSpPr>
        <p:spPr>
          <a:xfrm>
            <a:off x="508000" y="3467100"/>
            <a:ext cx="2946400" cy="13335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Implementing advanced water management systems can optimize usage, ensuring that every drop is utilized efficiently while minimizing waste across hotel operations.</a:t>
            </a:r>
            <a:endParaRPr lang="en-US" sz="1100" dirty="0"/>
          </a:p>
        </p:txBody>
      </p:sp>
      <p:sp>
        <p:nvSpPr>
          <p:cNvPr id="17" name="TextBox 17"/>
          <p:cNvSpPr txBox="1"/>
          <p:nvPr/>
        </p:nvSpPr>
        <p:spPr>
          <a:xfrm>
            <a:off x="3784600" y="3467100"/>
            <a:ext cx="2946400" cy="16002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Actively involving guests in water conservation efforts through informative signage and participation incentives can enhance awareness and promote responsible water usage during their stay.</a:t>
            </a:r>
            <a:endParaRPr lang="en-US" sz="1100" dirty="0"/>
          </a:p>
        </p:txBody>
      </p:sp>
      <p:sp>
        <p:nvSpPr>
          <p:cNvPr id="18" name="TextBox 18"/>
          <p:cNvSpPr txBox="1"/>
          <p:nvPr/>
        </p:nvSpPr>
        <p:spPr>
          <a:xfrm>
            <a:off x="7061200" y="3467100"/>
            <a:ext cx="2946400" cy="16002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Conducting routine inspections of plumbing and irrigation systems can prevent leaks and inefficiencies, ensuring that water conservation measures remain effective and sustainable over time.</a:t>
            </a:r>
            <a:endParaRPr lang="en-US" sz="1100" dirty="0"/>
          </a:p>
        </p:txBody>
      </p:sp>
      <p:pic>
        <p:nvPicPr>
          <p:cNvPr id="19" name="Picture 18">
            <a:extLst>
              <a:ext uri="{FF2B5EF4-FFF2-40B4-BE49-F238E27FC236}">
                <a16:creationId xmlns:a16="http://schemas.microsoft.com/office/drawing/2014/main" id="{C2A43176-FCB5-0AC9-FDDE-DE1F1E58B6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a:stretch>
            <a:fillRect/>
          </a:stretch>
        </p:blipFill>
        <p:spPr>
          <a:xfrm>
            <a:off x="1016000" y="1016000"/>
            <a:ext cx="3810000" cy="3810000"/>
          </a:xfrm>
          <a:prstGeom prst="roundRect">
            <a:avLst>
              <a:gd name="adj" fmla="val 6000"/>
            </a:avLst>
          </a:prstGeom>
        </p:spPr>
      </p:pic>
      <p:sp>
        <p:nvSpPr>
          <p:cNvPr id="4" name="AutoShape 4"/>
          <p:cNvSpPr/>
          <p:nvPr/>
        </p:nvSpPr>
        <p:spPr>
          <a:xfrm>
            <a:off x="5410200" y="2374900"/>
            <a:ext cx="3810000" cy="1892300"/>
          </a:xfrm>
          <a:prstGeom prst="rect">
            <a:avLst/>
          </a:prstGeom>
          <a:solidFill>
            <a:srgbClr val="000000">
              <a:alpha val="0"/>
            </a:srgbClr>
          </a:solidFill>
        </p:spPr>
      </p:sp>
      <p:sp>
        <p:nvSpPr>
          <p:cNvPr id="5" name="AutoShape 5"/>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10200" y="2222500"/>
            <a:ext cx="635000" cy="25400"/>
          </a:xfrm>
          <a:prstGeom prst="rect">
            <a:avLst/>
          </a:prstGeom>
          <a:solidFill>
            <a:srgbClr val="00694C"/>
          </a:solidFill>
        </p:spPr>
      </p:sp>
      <p:sp>
        <p:nvSpPr>
          <p:cNvPr id="7" name="TextBox 7"/>
          <p:cNvSpPr txBox="1"/>
          <p:nvPr/>
        </p:nvSpPr>
        <p:spPr>
          <a:xfrm>
            <a:off x="5410200" y="1270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Energy Efficiency Measures</a:t>
            </a:r>
            <a:endParaRPr lang="en-US" sz="1100"/>
          </a:p>
        </p:txBody>
      </p:sp>
      <p:sp>
        <p:nvSpPr>
          <p:cNvPr id="8" name="TextBox 8"/>
          <p:cNvSpPr txBox="1"/>
          <p:nvPr/>
        </p:nvSpPr>
        <p:spPr>
          <a:xfrm>
            <a:off x="5410200" y="2374900"/>
            <a:ext cx="3810000" cy="482600"/>
          </a:xfrm>
          <a:prstGeom prst="rect">
            <a:avLst/>
          </a:prstGeom>
          <a:solidFill>
            <a:srgbClr val="000000">
              <a:alpha val="0"/>
            </a:srgbClr>
          </a:solidFill>
        </p:spPr>
        <p:txBody>
          <a:bodyPr lIns="0" tIns="0" rIns="0" bIns="0" rtlCol="0" anchor="ctr"/>
          <a:lstStyle/>
          <a:p>
            <a:pPr indent="0" algn="l">
              <a:lnSpc>
                <a:spcPct val="100000"/>
              </a:lnSpc>
              <a:defRPr/>
            </a:pPr>
            <a:r>
              <a:rPr lang="en-US" sz="1600" b="1">
                <a:solidFill>
                  <a:srgbClr val="00694C"/>
                </a:solidFill>
                <a:latin typeface="苹方-简"/>
              </a:rPr>
              <a:t>Comprehensive Energy Management Systems</a:t>
            </a:r>
            <a:endParaRPr lang="en-US" sz="1100"/>
          </a:p>
        </p:txBody>
      </p:sp>
      <p:sp>
        <p:nvSpPr>
          <p:cNvPr id="9" name="TextBox 9"/>
          <p:cNvSpPr txBox="1"/>
          <p:nvPr/>
        </p:nvSpPr>
        <p:spPr>
          <a:xfrm>
            <a:off x="5410200" y="2984500"/>
            <a:ext cx="38100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Implementing advanced energy management systems enables hotels to monitor and control energy usage in real-time, facilitating data-driven decisions that optimize energy consumption across all operations, ultimately leading to significant cost savings and enhanced sustainability.</a:t>
            </a:r>
            <a:endParaRPr lang="en-US" sz="1100"/>
          </a:p>
        </p:txBody>
      </p:sp>
      <p:pic>
        <p:nvPicPr>
          <p:cNvPr id="10" name="Picture 9">
            <a:extLst>
              <a:ext uri="{FF2B5EF4-FFF2-40B4-BE49-F238E27FC236}">
                <a16:creationId xmlns:a16="http://schemas.microsoft.com/office/drawing/2014/main" id="{4DC98B9C-B905-7638-9FAC-001165271B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966</Words>
  <Application>Microsoft Office PowerPoint</Application>
  <PresentationFormat>Custom</PresentationFormat>
  <Paragraphs>90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苹方-简</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Ayon Bhattacharya</cp:lastModifiedBy>
  <cp:revision>7</cp:revision>
  <dcterms:created xsi:type="dcterms:W3CDTF">2006-08-16T00:00:00Z</dcterms:created>
  <dcterms:modified xsi:type="dcterms:W3CDTF">2024-12-18T06:09:19Z</dcterms:modified>
</cp:coreProperties>
</file>